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714" r:id="rId2"/>
    <p:sldId id="743" r:id="rId3"/>
    <p:sldId id="736" r:id="rId4"/>
    <p:sldId id="744" r:id="rId5"/>
    <p:sldId id="745" r:id="rId6"/>
    <p:sldId id="746" r:id="rId7"/>
    <p:sldId id="747" r:id="rId8"/>
    <p:sldId id="751" r:id="rId9"/>
    <p:sldId id="750" r:id="rId10"/>
    <p:sldId id="749" r:id="rId11"/>
    <p:sldId id="737" r:id="rId12"/>
    <p:sldId id="715" r:id="rId13"/>
  </p:sldIdLst>
  <p:sldSz cx="12192000" cy="6858000"/>
  <p:notesSz cx="6858000" cy="9144000"/>
  <p:defaultTextStyle>
    <a:defPPr>
      <a:defRPr lang="ko-K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076">
          <p15:clr>
            <a:srgbClr val="A4A3A4"/>
          </p15:clr>
        </p15:guide>
        <p15:guide id="2" pos="3788">
          <p15:clr>
            <a:srgbClr val="A4A3A4"/>
          </p15:clr>
        </p15:guide>
        <p15:guide id="3" pos="7378">
          <p15:clr>
            <a:srgbClr val="A4A3A4"/>
          </p15:clr>
        </p15:guide>
        <p15:guide id="4" pos="362">
          <p15:clr>
            <a:srgbClr val="A4A3A4"/>
          </p15:clr>
        </p15:guide>
        <p15:guide id="5" pos="546">
          <p15:clr>
            <a:srgbClr val="A4A3A4"/>
          </p15:clr>
        </p15:guide>
        <p15:guide id="6" pos="709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biaccumo Sun" initials="FS" lastIdx="1" clrIdx="0">
    <p:extLst>
      <p:ext uri="{19B8F6BF-5375-455C-9EA6-DF929625EA0E}">
        <p15:presenceInfo xmlns="" xmlns:p15="http://schemas.microsoft.com/office/powerpoint/2012/main" userId="0fd06a0f9e7b881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8010"/>
    <a:srgbClr val="A6A6A6"/>
    <a:srgbClr val="659A1E"/>
    <a:srgbClr val="66E80E"/>
    <a:srgbClr val="415463"/>
    <a:srgbClr val="231F20"/>
    <a:srgbClr val="91BA5B"/>
    <a:srgbClr val="5B9BD5"/>
    <a:srgbClr val="A9D18E"/>
    <a:srgbClr val="FFC0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0658" autoAdjust="0"/>
    <p:restoredTop sz="94662" autoAdjust="0"/>
  </p:normalViewPr>
  <p:slideViewPr>
    <p:cSldViewPr snapToObjects="1">
      <p:cViewPr varScale="1">
        <p:scale>
          <a:sx n="114" d="100"/>
          <a:sy n="114" d="100"/>
        </p:scale>
        <p:origin x="-726" y="-96"/>
      </p:cViewPr>
      <p:guideLst>
        <p:guide orient="horz" pos="2076"/>
        <p:guide pos="3788"/>
        <p:guide pos="7378"/>
        <p:guide pos="362"/>
        <p:guide pos="546"/>
        <p:guide pos="70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chart>
    <c:autoTitleDeleted val="1"/>
    <c:plotArea>
      <c:layout>
        <c:manualLayout>
          <c:layoutTarget val="inner"/>
          <c:xMode val="edge"/>
          <c:yMode val="edge"/>
          <c:x val="2.8546959748786738E-2"/>
          <c:y val="7.4812477517660472E-2"/>
          <c:w val="0.93719668855266858"/>
          <c:h val="0.70064440538957595"/>
        </c:manualLayout>
      </c:layout>
      <c:barChart>
        <c:barDir val="col"/>
        <c:grouping val="clustered"/>
        <c:ser>
          <c:idx val="0"/>
          <c:order val="0"/>
          <c:tx>
            <c:strRef>
              <c:f>Sheet1!$A$2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F8A00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cap="none" spc="0" normalizeH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trendlineType val="exp"/>
          </c:trendline>
          <c:trendline>
            <c:spPr>
              <a:ln w="12700">
                <a:solidFill>
                  <a:srgbClr val="659A1E"/>
                </a:solidFill>
              </a:ln>
            </c:spPr>
            <c:trendlineType val="exp"/>
          </c:trendline>
          <c:cat>
            <c:strRef>
              <c:f>Sheet1!$B$1:$F$1</c:f>
              <c:strCache>
                <c:ptCount val="4"/>
                <c:pt idx="0">
                  <c:v>8月</c:v>
                </c:pt>
                <c:pt idx="1">
                  <c:v>9月</c:v>
                </c:pt>
                <c:pt idx="2">
                  <c:v>10月</c:v>
                </c:pt>
                <c:pt idx="3">
                  <c:v>11月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124</c:v>
                </c:pt>
                <c:pt idx="1">
                  <c:v>144.5</c:v>
                </c:pt>
                <c:pt idx="2">
                  <c:v>291.8</c:v>
                </c:pt>
                <c:pt idx="3">
                  <c:v>308.55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毛利</c:v>
                </c:pt>
              </c:strCache>
            </c:strRef>
          </c:tx>
          <c:spPr>
            <a:solidFill>
              <a:srgbClr val="91BA5B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cap="none" spc="0" normalizeH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4"/>
                <c:pt idx="0">
                  <c:v>8月</c:v>
                </c:pt>
                <c:pt idx="1">
                  <c:v>9月</c:v>
                </c:pt>
                <c:pt idx="2">
                  <c:v>10月</c:v>
                </c:pt>
                <c:pt idx="3">
                  <c:v>11月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12</c:v>
                </c:pt>
                <c:pt idx="1">
                  <c:v>12.850000000000012</c:v>
                </c:pt>
                <c:pt idx="2">
                  <c:v>23.34</c:v>
                </c:pt>
                <c:pt idx="3">
                  <c:v>20.979999999999986</c:v>
                </c:pt>
              </c:numCache>
            </c:numRef>
          </c:val>
        </c:ser>
        <c:dLbls>
          <c:showVal val="1"/>
        </c:dLbls>
        <c:gapWidth val="75"/>
        <c:axId val="71892352"/>
        <c:axId val="71918720"/>
      </c:barChart>
      <c:catAx>
        <c:axId val="71892352"/>
        <c:scaling>
          <c:orientation val="minMax"/>
        </c:scaling>
        <c:axPos val="b"/>
        <c:numFmt formatCode="General" sourceLinked="0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  <c:crossAx val="71918720"/>
        <c:crosses val="autoZero"/>
        <c:auto val="1"/>
        <c:lblAlgn val="ctr"/>
        <c:lblOffset val="100"/>
      </c:catAx>
      <c:valAx>
        <c:axId val="71918720"/>
        <c:scaling>
          <c:orientation val="minMax"/>
        </c:scaling>
        <c:delete val="1"/>
        <c:axPos val="l"/>
        <c:numFmt formatCode="General" sourceLinked="1"/>
        <c:majorTickMark val="none"/>
        <c:tickLblPos val="nextTo"/>
        <c:crossAx val="71892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</c:legendEntry>
      <c:legendEntry>
        <c:idx val="2"/>
        <c:delete val="1"/>
      </c:legendEntry>
      <c:legendEntry>
        <c:idx val="3"/>
        <c:delete val="1"/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.26866487892267887"/>
          <c:y val="0.90683553981338461"/>
          <c:w val="0.26284152391313625"/>
          <c:h val="9.3164460186615894E-2"/>
        </c:manualLayout>
      </c:layout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1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chemeClr val="tx1">
                    <a:lumMod val="65000"/>
                    <a:lumOff val="35000"/>
                  </a:schemeClr>
                </a:solidFill>
              </a:uFill>
              <a:latin typeface="+mn-lt"/>
              <a:ea typeface="微软雅黑" panose="020B0503020204020204" charset="-122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1"/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0714438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859659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3BFC9-37BC-400D-AD1A-8548763EB8E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fld id="{1CF3D908-6DDF-4BBA-A625-8B055FA29321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B821BB6-FFC6-4F4F-BB7C-1255C9EBF2D9}" type="datetimeFigureOut">
              <a:rPr lang="zh-CN" altLang="en-US" smtClean="0"/>
              <a:pPr/>
              <a:t>2017/12/14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 latinLnBrk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C64BCCB-ADEB-4518-A4EE-F2D81D870D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Malgun Gothic" panose="020B0503020000020004" charset="-127"/>
        </a:defRPr>
      </a:lvl1pPr>
      <a:lvl2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2pPr>
      <a:lvl3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3pPr>
      <a:lvl4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4pPr>
      <a:lvl5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9pPr>
    </p:titleStyle>
    <p:bodyStyle>
      <a:lvl1pPr marL="228600" indent="-228600" algn="l" rtl="0" fontAlgn="base" latinLnBrk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1pPr>
      <a:lvl2pPr marL="6858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2pPr>
      <a:lvl3pPr marL="11430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3pPr>
      <a:lvl4pPr marL="16002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4pPr>
      <a:lvl5pPr marL="20574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3"/>
          <p:cNvSpPr txBox="1">
            <a:spLocks noChangeArrowheads="1"/>
          </p:cNvSpPr>
          <p:nvPr/>
        </p:nvSpPr>
        <p:spPr bwMode="auto">
          <a:xfrm>
            <a:off x="581827" y="1080541"/>
            <a:ext cx="7900988" cy="288078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4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西航石化 </a:t>
            </a:r>
            <a:endParaRPr lang="en-US" altLang="zh-CN" sz="4800" b="1" dirty="0" smtClean="0">
              <a:solidFill>
                <a:srgbClr val="EA801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zh-CN" sz="48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成品</a:t>
            </a:r>
            <a:r>
              <a:rPr lang="zh-CN" altLang="en-US" sz="32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油</a:t>
            </a:r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B2B</a:t>
            </a:r>
            <a:r>
              <a:rPr lang="zh-CN" altLang="en-US" sz="32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的管理系统及服务提供商</a:t>
            </a:r>
            <a:endParaRPr lang="en-US" altLang="zh-CN" sz="3200" b="1" dirty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zh-CN" altLang="en-US" sz="4800" b="1" dirty="0" smtClean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8421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6.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公司及现阶段运营成果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4339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6.2</a:t>
            </a:r>
            <a:r>
              <a:rPr lang="en-US" altLang="ko-KR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 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产品形态及当前成果</a:t>
            </a:r>
          </a:p>
        </p:txBody>
      </p:sp>
      <p:grpSp>
        <p:nvGrpSpPr>
          <p:cNvPr id="6" name="Group 29"/>
          <p:cNvGrpSpPr/>
          <p:nvPr/>
        </p:nvGrpSpPr>
        <p:grpSpPr bwMode="auto">
          <a:xfrm>
            <a:off x="322580" y="3319781"/>
            <a:ext cx="3370580" cy="746410"/>
            <a:chOff x="423265" y="3426815"/>
            <a:chExt cx="3369904" cy="746302"/>
          </a:xfrm>
        </p:grpSpPr>
        <p:sp>
          <p:nvSpPr>
            <p:cNvPr id="13" name="speed"/>
            <p:cNvSpPr txBox="1">
              <a:spLocks noChangeArrowheads="1"/>
            </p:cNvSpPr>
            <p:nvPr/>
          </p:nvSpPr>
          <p:spPr bwMode="auto">
            <a:xfrm>
              <a:off x="1521595" y="3742292"/>
              <a:ext cx="2271258" cy="43082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eaLnBrk="1" latinLnBrk="1" hangingPunct="1">
                <a:defRPr/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上线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2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个月，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4000+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货运车主关注</a:t>
              </a:r>
            </a:p>
          </p:txBody>
        </p:sp>
        <p:sp>
          <p:nvSpPr>
            <p:cNvPr id="14" name="speed"/>
            <p:cNvSpPr txBox="1">
              <a:spLocks noChangeArrowheads="1"/>
            </p:cNvSpPr>
            <p:nvPr/>
          </p:nvSpPr>
          <p:spPr bwMode="auto">
            <a:xfrm>
              <a:off x="423265" y="3426815"/>
              <a:ext cx="3369904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微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信公众号</a:t>
              </a:r>
              <a:r>
                <a:rPr lang="en-US" altLang="ko-KR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：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预约加油</a:t>
              </a:r>
              <a:endParaRPr lang="en-US" altLang="ko-KR" sz="1800" dirty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7" name="Group 30"/>
          <p:cNvGrpSpPr/>
          <p:nvPr/>
        </p:nvGrpSpPr>
        <p:grpSpPr bwMode="auto">
          <a:xfrm>
            <a:off x="1348740" y="5203503"/>
            <a:ext cx="2889250" cy="952402"/>
            <a:chOff x="1438275" y="5315696"/>
            <a:chExt cx="2889837" cy="952265"/>
          </a:xfrm>
        </p:grpSpPr>
        <p:sp>
          <p:nvSpPr>
            <p:cNvPr id="20" name="speed"/>
            <p:cNvSpPr txBox="1">
              <a:spLocks noChangeArrowheads="1"/>
            </p:cNvSpPr>
            <p:nvPr/>
          </p:nvSpPr>
          <p:spPr bwMode="auto">
            <a:xfrm>
              <a:off x="1966067" y="5621723"/>
              <a:ext cx="2362045" cy="6462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latinLnBrk="1">
                <a:defRPr/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每天超过</a:t>
              </a:r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100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个预约加油订单，客单价约</a:t>
              </a:r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1500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元，复够率超过</a:t>
              </a:r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80%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。</a:t>
              </a:r>
            </a:p>
          </p:txBody>
        </p:sp>
        <p:sp>
          <p:nvSpPr>
            <p:cNvPr id="21" name="speed"/>
            <p:cNvSpPr txBox="1">
              <a:spLocks noChangeArrowheads="1"/>
            </p:cNvSpPr>
            <p:nvPr/>
          </p:nvSpPr>
          <p:spPr bwMode="auto">
            <a:xfrm>
              <a:off x="1438275" y="5315696"/>
              <a:ext cx="2889837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</a:rPr>
                <a:t>预约订单</a:t>
              </a:r>
              <a:endParaRPr lang="en-US" altLang="ko-KR" sz="1800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8" name="Group 28"/>
          <p:cNvGrpSpPr/>
          <p:nvPr/>
        </p:nvGrpSpPr>
        <p:grpSpPr bwMode="auto">
          <a:xfrm>
            <a:off x="2412683" y="2037711"/>
            <a:ext cx="2965450" cy="547553"/>
            <a:chOff x="2492932" y="2101893"/>
            <a:chExt cx="2964856" cy="547474"/>
          </a:xfrm>
        </p:grpSpPr>
        <p:sp>
          <p:nvSpPr>
            <p:cNvPr id="22" name="speed"/>
            <p:cNvSpPr txBox="1">
              <a:spLocks noChangeArrowheads="1"/>
            </p:cNvSpPr>
            <p:nvPr/>
          </p:nvSpPr>
          <p:spPr bwMode="auto">
            <a:xfrm>
              <a:off x="2492932" y="2433954"/>
              <a:ext cx="2964856" cy="2154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r" latinLnBrk="1">
                <a:defRPr/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安卓、苹果市场已上线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speed"/>
            <p:cNvSpPr txBox="1">
              <a:spLocks noChangeArrowheads="1"/>
            </p:cNvSpPr>
            <p:nvPr/>
          </p:nvSpPr>
          <p:spPr bwMode="auto">
            <a:xfrm>
              <a:off x="2937978" y="2101893"/>
              <a:ext cx="2519810" cy="25387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移动端</a:t>
              </a:r>
              <a:r>
                <a:rPr lang="en-US" altLang="zh-CN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app</a:t>
              </a: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：</a:t>
              </a: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</a:rPr>
                <a:t>西航石化</a:t>
              </a:r>
              <a:endParaRPr lang="en-US" altLang="zh-CN" sz="1800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9" name="Group 27"/>
          <p:cNvGrpSpPr/>
          <p:nvPr/>
        </p:nvGrpSpPr>
        <p:grpSpPr bwMode="auto">
          <a:xfrm>
            <a:off x="8496300" y="3327398"/>
            <a:ext cx="3136900" cy="738863"/>
            <a:chOff x="8396712" y="3445855"/>
            <a:chExt cx="3136454" cy="739059"/>
          </a:xfrm>
        </p:grpSpPr>
        <p:sp>
          <p:nvSpPr>
            <p:cNvPr id="24" name="speed"/>
            <p:cNvSpPr txBox="1">
              <a:spLocks noChangeArrowheads="1"/>
            </p:cNvSpPr>
            <p:nvPr/>
          </p:nvSpPr>
          <p:spPr bwMode="auto">
            <a:xfrm>
              <a:off x="8396712" y="3753913"/>
              <a:ext cx="2501544" cy="43100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latinLnBrk="1">
                <a:defRPr/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合作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数十个货运车队，用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油预算，司机管理方便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高效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speed"/>
            <p:cNvSpPr txBox="1">
              <a:spLocks noChangeArrowheads="1"/>
            </p:cNvSpPr>
            <p:nvPr/>
          </p:nvSpPr>
          <p:spPr bwMode="auto">
            <a:xfrm>
              <a:off x="8396712" y="3445855"/>
              <a:ext cx="3136454" cy="249365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defRPr/>
              </a:pPr>
              <a:r>
                <a:rPr lang="en-US" altLang="zh-CN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PC 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网页端</a:t>
              </a:r>
              <a:r>
                <a:rPr lang="en-US" altLang="ko-KR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：</a:t>
              </a:r>
              <a:r>
                <a:rPr lang="zh-CN" altLang="en-US" sz="1800" dirty="0">
                  <a:solidFill>
                    <a:srgbClr val="FF8A00"/>
                  </a:solidFill>
                  <a:latin typeface="微软雅黑" panose="020B0503020204020204" charset="-122"/>
                  <a:ea typeface="微软雅黑" panose="020B0503020204020204" charset="-122"/>
                </a:rPr>
                <a:t>企业用油管理系统</a:t>
              </a:r>
            </a:p>
          </p:txBody>
        </p:sp>
      </p:grpSp>
      <p:grpSp>
        <p:nvGrpSpPr>
          <p:cNvPr id="10" name="Group 2"/>
          <p:cNvGrpSpPr/>
          <p:nvPr/>
        </p:nvGrpSpPr>
        <p:grpSpPr bwMode="auto">
          <a:xfrm>
            <a:off x="7948613" y="5202233"/>
            <a:ext cx="2724150" cy="952402"/>
            <a:chOff x="7849557" y="5315696"/>
            <a:chExt cx="2723604" cy="952265"/>
          </a:xfrm>
        </p:grpSpPr>
        <p:sp>
          <p:nvSpPr>
            <p:cNvPr id="26" name="speed"/>
            <p:cNvSpPr txBox="1">
              <a:spLocks noChangeArrowheads="1"/>
            </p:cNvSpPr>
            <p:nvPr/>
          </p:nvSpPr>
          <p:spPr bwMode="auto">
            <a:xfrm>
              <a:off x="7849557" y="5621723"/>
              <a:ext cx="2723604" cy="6462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l" latinLnBrk="1">
                <a:buNone/>
                <a:defRPr/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连续两月增长率超过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100%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，月收入突破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300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万，毛利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8%~10%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</a:t>
              </a:r>
              <a:r>
                <a:rPr lang="zh-CN" altLang="en-US" sz="1400" b="1" dirty="0" smtClean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目前公司已盈利</a:t>
              </a:r>
              <a:endParaRPr lang="zh-CN" altLang="en-US" sz="14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speed"/>
            <p:cNvSpPr txBox="1">
              <a:spLocks noChangeArrowheads="1"/>
            </p:cNvSpPr>
            <p:nvPr/>
          </p:nvSpPr>
          <p:spPr bwMode="auto">
            <a:xfrm>
              <a:off x="7849557" y="5315696"/>
              <a:ext cx="2217451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defRPr/>
              </a:pPr>
              <a:r>
                <a:rPr lang="zh-CN" altLang="en-US" sz="1800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</a:rPr>
                <a:t>收入利润</a:t>
              </a:r>
              <a:endParaRPr lang="zh-CN" altLang="en-US" sz="1800" dirty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1" name="Group 33"/>
          <p:cNvGrpSpPr/>
          <p:nvPr/>
        </p:nvGrpSpPr>
        <p:grpSpPr bwMode="auto">
          <a:xfrm>
            <a:off x="4384675" y="2435225"/>
            <a:ext cx="3422650" cy="3260725"/>
            <a:chOff x="4633592" y="2555107"/>
            <a:chExt cx="2924816" cy="2785540"/>
          </a:xfrm>
        </p:grpSpPr>
        <p:sp>
          <p:nvSpPr>
            <p:cNvPr id="44" name="정오각형 1"/>
            <p:cNvSpPr/>
            <p:nvPr/>
          </p:nvSpPr>
          <p:spPr>
            <a:xfrm>
              <a:off x="4633592" y="2555107"/>
              <a:ext cx="2924816" cy="2785540"/>
            </a:xfrm>
            <a:prstGeom prst="pentagon">
              <a:avLst/>
            </a:prstGeom>
            <a:noFill/>
            <a:ln w="28575">
              <a:solidFill>
                <a:srgbClr val="4154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12" name="Group 32"/>
            <p:cNvGrpSpPr/>
            <p:nvPr/>
          </p:nvGrpSpPr>
          <p:grpSpPr bwMode="auto">
            <a:xfrm>
              <a:off x="4633595" y="2555107"/>
              <a:ext cx="2924810" cy="2785533"/>
              <a:chOff x="4633595" y="2555107"/>
              <a:chExt cx="2924810" cy="2785533"/>
            </a:xfrm>
          </p:grpSpPr>
          <p:cxnSp>
            <p:nvCxnSpPr>
              <p:cNvPr id="46" name="직선 연결선 3"/>
              <p:cNvCxnSpPr>
                <a:stCxn id="44" idx="1"/>
                <a:endCxn id="44" idx="5"/>
              </p:cNvCxnSpPr>
              <p:nvPr/>
            </p:nvCxnSpPr>
            <p:spPr>
              <a:xfrm>
                <a:off x="4633592" y="3619688"/>
                <a:ext cx="2924816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6"/>
              <p:cNvCxnSpPr>
                <a:stCxn id="44" idx="0"/>
                <a:endCxn id="44" idx="2"/>
              </p:cNvCxnSpPr>
              <p:nvPr/>
            </p:nvCxnSpPr>
            <p:spPr>
              <a:xfrm flipH="1">
                <a:off x="5192508" y="2555107"/>
                <a:ext cx="903491" cy="278554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11"/>
              <p:cNvCxnSpPr>
                <a:stCxn id="44" idx="0"/>
                <a:endCxn id="44" idx="4"/>
              </p:cNvCxnSpPr>
              <p:nvPr/>
            </p:nvCxnSpPr>
            <p:spPr>
              <a:xfrm>
                <a:off x="6096000" y="2555107"/>
                <a:ext cx="903491" cy="278554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13"/>
              <p:cNvCxnSpPr>
                <a:stCxn id="44" idx="1"/>
                <a:endCxn id="44" idx="4"/>
              </p:cNvCxnSpPr>
              <p:nvPr/>
            </p:nvCxnSpPr>
            <p:spPr>
              <a:xfrm>
                <a:off x="4633592" y="3619688"/>
                <a:ext cx="2365899" cy="1720959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15"/>
              <p:cNvCxnSpPr>
                <a:stCxn id="44" idx="5"/>
                <a:endCxn id="44" idx="2"/>
              </p:cNvCxnSpPr>
              <p:nvPr/>
            </p:nvCxnSpPr>
            <p:spPr>
              <a:xfrm flipH="1">
                <a:off x="5192508" y="3619688"/>
                <a:ext cx="2365899" cy="1720959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" name="组合 76"/>
          <p:cNvGrpSpPr/>
          <p:nvPr/>
        </p:nvGrpSpPr>
        <p:grpSpPr>
          <a:xfrm>
            <a:off x="5483225" y="1863725"/>
            <a:ext cx="1225550" cy="1227455"/>
            <a:chOff x="8635" y="3040"/>
            <a:chExt cx="1930" cy="1933"/>
          </a:xfrm>
        </p:grpSpPr>
        <p:sp>
          <p:nvSpPr>
            <p:cNvPr id="19" name="타원 84"/>
            <p:cNvSpPr/>
            <p:nvPr/>
          </p:nvSpPr>
          <p:spPr>
            <a:xfrm>
              <a:off x="8635" y="3040"/>
              <a:ext cx="1930" cy="1933"/>
            </a:xfrm>
            <a:prstGeom prst="ellipse">
              <a:avLst/>
            </a:prstGeom>
            <a:solidFill>
              <a:srgbClr val="91BA5B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8704" y="3714"/>
              <a:ext cx="1793" cy="586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车队管理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36" name="组合 33"/>
          <p:cNvGrpSpPr/>
          <p:nvPr/>
        </p:nvGrpSpPr>
        <p:grpSpPr>
          <a:xfrm>
            <a:off x="7158355" y="3124200"/>
            <a:ext cx="1225550" cy="1227455"/>
            <a:chOff x="11273" y="5025"/>
            <a:chExt cx="1930" cy="1933"/>
          </a:xfrm>
        </p:grpSpPr>
        <p:sp>
          <p:nvSpPr>
            <p:cNvPr id="18" name="타원 81"/>
            <p:cNvSpPr/>
            <p:nvPr/>
          </p:nvSpPr>
          <p:spPr>
            <a:xfrm>
              <a:off x="11273" y="5025"/>
              <a:ext cx="1930" cy="1933"/>
            </a:xfrm>
            <a:prstGeom prst="ellipse">
              <a:avLst/>
            </a:prstGeom>
            <a:solidFill>
              <a:srgbClr val="FF8A0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1342" y="5687"/>
              <a:ext cx="1793" cy="610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sz="1800" b="1" dirty="0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企业车队</a:t>
              </a:r>
            </a:p>
          </p:txBody>
        </p:sp>
      </p:grpSp>
      <p:grpSp>
        <p:nvGrpSpPr>
          <p:cNvPr id="14337" name="组合 32"/>
          <p:cNvGrpSpPr/>
          <p:nvPr/>
        </p:nvGrpSpPr>
        <p:grpSpPr>
          <a:xfrm>
            <a:off x="3809366" y="3124201"/>
            <a:ext cx="1226820" cy="1227455"/>
            <a:chOff x="5999" y="4936"/>
            <a:chExt cx="1932" cy="1933"/>
          </a:xfrm>
        </p:grpSpPr>
        <p:sp>
          <p:nvSpPr>
            <p:cNvPr id="17" name="타원 69"/>
            <p:cNvSpPr/>
            <p:nvPr/>
          </p:nvSpPr>
          <p:spPr>
            <a:xfrm>
              <a:off x="5999" y="4936"/>
              <a:ext cx="1932" cy="1933"/>
            </a:xfrm>
            <a:prstGeom prst="ellipse">
              <a:avLst/>
            </a:prstGeom>
            <a:solidFill>
              <a:srgbClr val="EA801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069" y="5609"/>
              <a:ext cx="1793" cy="586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货运司机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38" name="组合 31"/>
          <p:cNvGrpSpPr/>
          <p:nvPr/>
        </p:nvGrpSpPr>
        <p:grpSpPr>
          <a:xfrm>
            <a:off x="4326890" y="5002530"/>
            <a:ext cx="1227455" cy="1226820"/>
            <a:chOff x="6814" y="8047"/>
            <a:chExt cx="1933" cy="1932"/>
          </a:xfrm>
          <a:solidFill>
            <a:srgbClr val="415463"/>
          </a:solidFill>
        </p:grpSpPr>
        <p:sp>
          <p:nvSpPr>
            <p:cNvPr id="15" name="타원 72"/>
            <p:cNvSpPr/>
            <p:nvPr/>
          </p:nvSpPr>
          <p:spPr>
            <a:xfrm>
              <a:off x="6814" y="8047"/>
              <a:ext cx="1933" cy="1932"/>
            </a:xfrm>
            <a:prstGeom prst="ellipse">
              <a:avLst/>
            </a:pr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884" y="8720"/>
              <a:ext cx="1793" cy="586"/>
            </a:xfrm>
            <a:prstGeom prst="rect">
              <a:avLst/>
            </a:prstGeom>
            <a:grp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预约订单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40" name="组合 30"/>
          <p:cNvGrpSpPr/>
          <p:nvPr/>
        </p:nvGrpSpPr>
        <p:grpSpPr>
          <a:xfrm>
            <a:off x="6621780" y="5002530"/>
            <a:ext cx="1226820" cy="1226820"/>
            <a:chOff x="10428" y="7983"/>
            <a:chExt cx="1932" cy="1932"/>
          </a:xfrm>
          <a:solidFill>
            <a:srgbClr val="415463"/>
          </a:solidFill>
        </p:grpSpPr>
        <p:sp>
          <p:nvSpPr>
            <p:cNvPr id="16" name="타원 75"/>
            <p:cNvSpPr/>
            <p:nvPr/>
          </p:nvSpPr>
          <p:spPr>
            <a:xfrm>
              <a:off x="10428" y="7983"/>
              <a:ext cx="1932" cy="1932"/>
            </a:xfrm>
            <a:prstGeom prst="ellipse">
              <a:avLst/>
            </a:pr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498" y="8656"/>
              <a:ext cx="1793" cy="586"/>
            </a:xfrm>
            <a:prstGeom prst="rect">
              <a:avLst/>
            </a:prstGeom>
            <a:grp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收入利润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7</a:t>
            </a:r>
            <a:r>
              <a:rPr lang="en-US" altLang="ko-KR" sz="3600" b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融资计划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融资计划及用途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149" name="文本框 148"/>
          <p:cNvSpPr txBox="1"/>
          <p:nvPr/>
        </p:nvSpPr>
        <p:spPr>
          <a:xfrm>
            <a:off x="3330772" y="4048588"/>
            <a:ext cx="1421765" cy="38481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企业车队</a:t>
            </a:r>
          </a:p>
        </p:txBody>
      </p:sp>
      <p:sp>
        <p:nvSpPr>
          <p:cNvPr id="152" name="Oval 45"/>
          <p:cNvSpPr/>
          <p:nvPr/>
        </p:nvSpPr>
        <p:spPr>
          <a:xfrm>
            <a:off x="3455385" y="2401222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3326163" y="279079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" name="组合 154"/>
          <p:cNvGrpSpPr/>
          <p:nvPr/>
        </p:nvGrpSpPr>
        <p:grpSpPr>
          <a:xfrm>
            <a:off x="3305188" y="4938606"/>
            <a:ext cx="1421765" cy="1163955"/>
            <a:chOff x="7920" y="3242"/>
            <a:chExt cx="2239" cy="1833"/>
          </a:xfrm>
        </p:grpSpPr>
        <p:sp>
          <p:nvSpPr>
            <p:cNvPr id="156" name="Oval 45"/>
            <p:cNvSpPr/>
            <p:nvPr/>
          </p:nvSpPr>
          <p:spPr>
            <a:xfrm>
              <a:off x="8123" y="3242"/>
              <a:ext cx="1832" cy="1833"/>
            </a:xfrm>
            <a:prstGeom prst="ellipse">
              <a:avLst/>
            </a:prstGeom>
            <a:solidFill>
              <a:srgbClr val="91BA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57" name="文本框 156"/>
            <p:cNvSpPr txBox="1"/>
            <p:nvPr/>
          </p:nvSpPr>
          <p:spPr>
            <a:xfrm>
              <a:off x="7920" y="3836"/>
              <a:ext cx="2239" cy="582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grpFill/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用途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48" name="Oval 45"/>
          <p:cNvSpPr/>
          <p:nvPr/>
        </p:nvSpPr>
        <p:spPr>
          <a:xfrm>
            <a:off x="3442143" y="3686529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312921" y="4076101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15%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Rectangle 3"/>
          <p:cNvSpPr txBox="1">
            <a:spLocks noChangeArrowheads="1"/>
          </p:cNvSpPr>
          <p:nvPr/>
        </p:nvSpPr>
        <p:spPr bwMode="auto">
          <a:xfrm>
            <a:off x="5328221" y="2783403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融资金额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1000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万人民币或等额外币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2" name="Rectangle 3"/>
          <p:cNvSpPr txBox="1">
            <a:spLocks noChangeArrowheads="1"/>
          </p:cNvSpPr>
          <p:nvPr/>
        </p:nvSpPr>
        <p:spPr bwMode="auto">
          <a:xfrm>
            <a:off x="5328782" y="4082516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出让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15%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股权比例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3" name="Rectangle 3"/>
          <p:cNvSpPr txBox="1">
            <a:spLocks noChangeArrowheads="1"/>
          </p:cNvSpPr>
          <p:nvPr/>
        </p:nvSpPr>
        <p:spPr bwMode="auto">
          <a:xfrm>
            <a:off x="5343147" y="5349472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用产品研发、市场开拓及品牌建设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874" y="2505168"/>
            <a:ext cx="2047470" cy="2120018"/>
          </a:xfrm>
          <a:prstGeom prst="rect">
            <a:avLst/>
          </a:prstGeom>
        </p:spPr>
      </p:pic>
      <p:sp>
        <p:nvSpPr>
          <p:cNvPr id="56" name="圆角矩形 55"/>
          <p:cNvSpPr/>
          <p:nvPr/>
        </p:nvSpPr>
        <p:spPr>
          <a:xfrm>
            <a:off x="533191" y="1440633"/>
            <a:ext cx="3890534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9235" y="1569581"/>
            <a:ext cx="365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本轮计划融资</a:t>
            </a:r>
            <a:r>
              <a:rPr kumimoji="1" lang="en-US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1000</a:t>
            </a:r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万人民币</a:t>
            </a:r>
            <a:endParaRPr kumimoji="1" lang="zh-CN" altLang="en-US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718694" y="2680985"/>
            <a:ext cx="4591049" cy="500380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400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730218" y="1739750"/>
            <a:ext cx="4483100" cy="92233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altLang="ko-KR" sz="6000" dirty="0">
                <a:effectLst>
                  <a:outerShdw blurRad="12700" dist="25400" dir="2700000" algn="tl">
                    <a:srgbClr val="000000">
                      <a:alpha val="60000"/>
                    </a:srgbClr>
                  </a:outerShdw>
                </a:effectLst>
                <a:latin typeface="Calibri" panose="020F0502020204030204" pitchFamily="34" charset="0"/>
              </a:rPr>
              <a:t>Thank you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740648" y="2814487"/>
            <a:ext cx="451388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zh-CN" altLang="en-US" sz="1600" b="0" smtClean="0"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感谢您的关注与支持！</a:t>
            </a:r>
            <a:endParaRPr lang="zh-CN" altLang="ko-KR" sz="1600" b="0" dirty="0"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 descr="175933294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143" y="3404424"/>
            <a:ext cx="1869367" cy="186936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6172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1. 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概要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商业模式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团队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业务现状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融资计划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1666844" y="1666867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4"/>
          <p:cNvSpPr txBox="1"/>
          <p:nvPr/>
        </p:nvSpPr>
        <p:spPr>
          <a:xfrm>
            <a:off x="1832888" y="1795815"/>
            <a:ext cx="87091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通过移动互联网</a:t>
            </a:r>
            <a:r>
              <a:rPr kumimoji="1" lang="en-US" altLang="zh-CN" sz="16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SAAS</a:t>
            </a:r>
            <a:r>
              <a:rPr kumimoji="1" lang="zh-CN" altLang="en-US" sz="16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系统，为物流企业提供中心化加油服务，提升加油效率，降低运营成本</a:t>
            </a:r>
            <a:endParaRPr kumimoji="1" lang="zh-CN" altLang="en-US" sz="16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2" name="文本框 152"/>
          <p:cNvSpPr txBox="1"/>
          <p:nvPr/>
        </p:nvSpPr>
        <p:spPr>
          <a:xfrm>
            <a:off x="3326163" y="2933670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Oval 45"/>
          <p:cNvSpPr/>
          <p:nvPr/>
        </p:nvSpPr>
        <p:spPr>
          <a:xfrm>
            <a:off x="451607" y="1571612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8" name="文本框 152"/>
          <p:cNvSpPr txBox="1"/>
          <p:nvPr/>
        </p:nvSpPr>
        <p:spPr>
          <a:xfrm>
            <a:off x="241582" y="177378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商业模式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Oval 45"/>
          <p:cNvSpPr/>
          <p:nvPr/>
        </p:nvSpPr>
        <p:spPr>
          <a:xfrm>
            <a:off x="455104" y="2794169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2" name="文本框 152"/>
          <p:cNvSpPr txBox="1"/>
          <p:nvPr/>
        </p:nvSpPr>
        <p:spPr>
          <a:xfrm>
            <a:off x="245079" y="292893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团队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Oval 45"/>
          <p:cNvSpPr/>
          <p:nvPr/>
        </p:nvSpPr>
        <p:spPr>
          <a:xfrm>
            <a:off x="448109" y="3937177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4" name="文本框 152"/>
          <p:cNvSpPr txBox="1"/>
          <p:nvPr/>
        </p:nvSpPr>
        <p:spPr>
          <a:xfrm>
            <a:off x="238084" y="4131238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业务现状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Oval 45"/>
          <p:cNvSpPr/>
          <p:nvPr/>
        </p:nvSpPr>
        <p:spPr>
          <a:xfrm>
            <a:off x="455104" y="5080185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6" name="文本框 152"/>
          <p:cNvSpPr txBox="1"/>
          <p:nvPr/>
        </p:nvSpPr>
        <p:spPr>
          <a:xfrm>
            <a:off x="245079" y="5287812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融资计划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1648839" y="2809875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"/>
          <p:cNvSpPr txBox="1"/>
          <p:nvPr/>
        </p:nvSpPr>
        <p:spPr>
          <a:xfrm>
            <a:off x="1814883" y="2895897"/>
            <a:ext cx="8709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公司核心团队为油帮帮原班人马，拥有成品油领域创业并成功退出的经历（传统石油公司并购），三位创始人创业前均曾任腾讯</a:t>
            </a:r>
            <a:r>
              <a:rPr kumimoji="1" lang="en-US" altLang="zh-CN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/</a:t>
            </a:r>
            <a:r>
              <a:rPr kumimoji="1" lang="zh-CN" altLang="en-US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百度总监级别职位。</a:t>
            </a:r>
          </a:p>
        </p:txBody>
      </p:sp>
      <p:sp>
        <p:nvSpPr>
          <p:cNvPr id="50" name="圆角矩形 49"/>
          <p:cNvSpPr/>
          <p:nvPr/>
        </p:nvSpPr>
        <p:spPr>
          <a:xfrm>
            <a:off x="1666844" y="3952883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4"/>
          <p:cNvSpPr txBox="1"/>
          <p:nvPr/>
        </p:nvSpPr>
        <p:spPr>
          <a:xfrm>
            <a:off x="1832888" y="3971844"/>
            <a:ext cx="870913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西航石化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SAAS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产品上线三个月，已在淄博、武汉、重庆地区验证成功，交易车队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50+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，交易用户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1000+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，月流水超过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300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万，毛利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10%</a:t>
            </a:r>
          </a:p>
          <a:p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目前三地单辆车的柴油月流水与中上水平加油站的柴油月流水相当，运营成本是加油站的十分之一，单车负载率超过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80%</a:t>
            </a:r>
          </a:p>
          <a:p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公司拥有汽柴油营业执照、危化品经营等各项资质，正常办理需要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个月到</a:t>
            </a:r>
            <a:r>
              <a:rPr lang="en-US" altLang="zh-CN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年时间</a:t>
            </a:r>
            <a:endParaRPr lang="en-US" altLang="zh-CN" sz="11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1666844" y="5095891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4"/>
          <p:cNvSpPr txBox="1"/>
          <p:nvPr/>
        </p:nvSpPr>
        <p:spPr>
          <a:xfrm>
            <a:off x="1832888" y="5214950"/>
            <a:ext cx="8709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拟融资</a:t>
            </a:r>
            <a:r>
              <a:rPr kumimoji="1" lang="en-US" altLang="zh-CN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1000</a:t>
            </a:r>
            <a:r>
              <a:rPr kumimoji="1" lang="zh-CN" altLang="en-US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万人民币，出让</a:t>
            </a:r>
            <a:r>
              <a:rPr kumimoji="1" lang="en-US" altLang="zh-CN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15%</a:t>
            </a:r>
          </a:p>
          <a:p>
            <a:r>
              <a:rPr kumimoji="1" lang="zh-CN" altLang="en-US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创始团队在项目上已投入自筹资金近</a:t>
            </a:r>
            <a:r>
              <a:rPr kumimoji="1" lang="en-US" altLang="zh-CN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300</a:t>
            </a:r>
            <a:r>
              <a:rPr kumimoji="1" lang="zh-CN" altLang="en-US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万，用于产品研发、开拓市场、业务模式试错等，并购置</a:t>
            </a:r>
            <a:r>
              <a:rPr kumimoji="1" lang="en-US" altLang="zh-CN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4</a:t>
            </a:r>
            <a:r>
              <a:rPr kumimoji="1" lang="zh-CN" altLang="en-US" sz="12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辆移动配送车辆</a:t>
            </a:r>
          </a:p>
        </p:txBody>
      </p:sp>
    </p:spTree>
    <p:extLst>
      <p:ext uri="{BB962C8B-B14F-4D97-AF65-F5344CB8AC3E}">
        <p14:creationId xmlns="" xmlns:p14="http://schemas.microsoft.com/office/powerpoint/2010/main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团队介绍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团队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介绍</a:t>
            </a:r>
          </a:p>
        </p:txBody>
      </p:sp>
      <p:sp>
        <p:nvSpPr>
          <p:cNvPr id="149" name="文本框 148"/>
          <p:cNvSpPr txBox="1"/>
          <p:nvPr/>
        </p:nvSpPr>
        <p:spPr>
          <a:xfrm>
            <a:off x="6813706" y="4048588"/>
            <a:ext cx="1421765" cy="38481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企业车队</a:t>
            </a:r>
          </a:p>
        </p:txBody>
      </p:sp>
      <p:sp>
        <p:nvSpPr>
          <p:cNvPr id="152" name="Oval 45"/>
          <p:cNvSpPr/>
          <p:nvPr/>
        </p:nvSpPr>
        <p:spPr>
          <a:xfrm>
            <a:off x="5075964" y="2275387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9199959" y="3529025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500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Oval 45"/>
          <p:cNvSpPr/>
          <p:nvPr/>
        </p:nvSpPr>
        <p:spPr>
          <a:xfrm>
            <a:off x="8896490" y="2344290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52" name="Rectangle 3"/>
          <p:cNvSpPr txBox="1">
            <a:spLocks noChangeArrowheads="1"/>
          </p:cNvSpPr>
          <p:nvPr/>
        </p:nvSpPr>
        <p:spPr bwMode="auto">
          <a:xfrm>
            <a:off x="7935860" y="3698020"/>
            <a:ext cx="3160800" cy="717503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2003-2015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先后就职于金山网络和腾讯，原腾讯技术总监，曾主导开发过金山词霸、</a:t>
            </a:r>
            <a:r>
              <a:rPr lang="en-US" altLang="zh-CN" sz="1200" b="1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浏览器初代开发负责人、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QROM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的产品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20" name="TextBox 59"/>
          <p:cNvSpPr txBox="1">
            <a:spLocks noChangeArrowheads="1"/>
          </p:cNvSpPr>
          <p:nvPr/>
        </p:nvSpPr>
        <p:spPr bwMode="auto">
          <a:xfrm>
            <a:off x="5248519" y="2530105"/>
            <a:ext cx="9064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徐铮</a:t>
            </a:r>
            <a:endParaRPr lang="en-US" altLang="zh-CN" sz="28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2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创始人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59"/>
          <p:cNvSpPr txBox="1">
            <a:spLocks noChangeArrowheads="1"/>
          </p:cNvSpPr>
          <p:nvPr/>
        </p:nvSpPr>
        <p:spPr bwMode="auto">
          <a:xfrm>
            <a:off x="8857183" y="2573449"/>
            <a:ext cx="1261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李天畅</a:t>
            </a:r>
            <a:endParaRPr lang="en-US" altLang="zh-CN" sz="28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2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联合创始人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Rectangle 3"/>
          <p:cNvSpPr txBox="1">
            <a:spLocks noChangeArrowheads="1"/>
          </p:cNvSpPr>
          <p:nvPr/>
        </p:nvSpPr>
        <p:spPr bwMode="auto">
          <a:xfrm>
            <a:off x="4221084" y="3698020"/>
            <a:ext cx="3159479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2009-2015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腾讯手机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、手机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空间初代产品总监</a:t>
            </a:r>
          </a:p>
        </p:txBody>
      </p:sp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4214663" y="4538317"/>
            <a:ext cx="3149693" cy="92181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2015-2017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创办油帮帮，提供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C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端用户的互联网加油支付和金融服务，先后获得两轮融资，月流水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3000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万，被石油公司并购，天使轮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倍收益，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A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轮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2.5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倍收益</a:t>
            </a:r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 bwMode="auto">
          <a:xfrm>
            <a:off x="7935860" y="4701759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2015-2017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油帮帮联合创始人，被石油公司并购成功退出</a:t>
            </a:r>
          </a:p>
        </p:txBody>
      </p:sp>
      <p:sp>
        <p:nvSpPr>
          <p:cNvPr id="35" name="圆角矩形 34"/>
          <p:cNvSpPr/>
          <p:nvPr/>
        </p:nvSpPr>
        <p:spPr>
          <a:xfrm>
            <a:off x="533190" y="1440633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4"/>
          <p:cNvSpPr txBox="1"/>
          <p:nvPr/>
        </p:nvSpPr>
        <p:spPr>
          <a:xfrm>
            <a:off x="699234" y="1569581"/>
            <a:ext cx="8709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创始团队来自于</a:t>
            </a:r>
            <a:r>
              <a:rPr kumimoji="1" lang="zh-CN" altLang="en-US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腾</a:t>
            </a:r>
            <a:r>
              <a:rPr kumimoji="1" lang="zh-CN" altLang="en-US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讯总监</a:t>
            </a:r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级别，拥有成品油领域创业经验并成功退出的经历</a:t>
            </a:r>
            <a:endParaRPr kumimoji="1" lang="zh-CN" altLang="en-US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99234" y="2407122"/>
            <a:ext cx="2758663" cy="3608177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6166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3. 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行业研究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成品油市场及物流企业用油研究</a:t>
            </a:r>
            <a:endParaRPr lang="zh-CN" altLang="en-US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grpSp>
        <p:nvGrpSpPr>
          <p:cNvPr id="3" name="组合 30"/>
          <p:cNvGrpSpPr/>
          <p:nvPr/>
        </p:nvGrpSpPr>
        <p:grpSpPr>
          <a:xfrm>
            <a:off x="929640" y="2400935"/>
            <a:ext cx="2855595" cy="2855595"/>
            <a:chOff x="5363" y="4427"/>
            <a:chExt cx="4497" cy="4497"/>
          </a:xfrm>
        </p:grpSpPr>
        <p:pic>
          <p:nvPicPr>
            <p:cNvPr id="24" name="图片 23" descr="云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63" y="4427"/>
              <a:ext cx="4497" cy="4497"/>
            </a:xfrm>
            <a:prstGeom prst="rect">
              <a:avLst/>
            </a:prstGeom>
          </p:spPr>
        </p:pic>
        <p:sp>
          <p:nvSpPr>
            <p:cNvPr id="26" name="speed"/>
            <p:cNvSpPr txBox="1">
              <a:spLocks noChangeArrowheads="1"/>
            </p:cNvSpPr>
            <p:nvPr/>
          </p:nvSpPr>
          <p:spPr bwMode="auto">
            <a:xfrm>
              <a:off x="6030" y="6923"/>
              <a:ext cx="3119" cy="52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Gulim" panose="020B0600000101010101" pitchFamily="50" charset="-127"/>
                  <a:ea typeface="Gulim" panose="020B0600000101010101" pitchFamily="50" charset="-127"/>
                  <a:cs typeface="+mn-cs"/>
                </a:defRPr>
              </a:lvl1pPr>
              <a:lvl2pPr marL="4572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Gulim" panose="020B0600000101010101" pitchFamily="50" charset="-127"/>
                  <a:ea typeface="Gulim" panose="020B0600000101010101" pitchFamily="50" charset="-127"/>
                  <a:cs typeface="+mn-cs"/>
                </a:defRPr>
              </a:lvl2pPr>
              <a:lvl3pPr marL="9144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Gulim" panose="020B0600000101010101" pitchFamily="50" charset="-127"/>
                  <a:ea typeface="Gulim" panose="020B0600000101010101" pitchFamily="50" charset="-127"/>
                  <a:cs typeface="+mn-cs"/>
                </a:defRPr>
              </a:lvl3pPr>
              <a:lvl4pPr marL="13716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Gulim" panose="020B0600000101010101" pitchFamily="50" charset="-127"/>
                  <a:ea typeface="Gulim" panose="020B0600000101010101" pitchFamily="50" charset="-127"/>
                  <a:cs typeface="+mn-cs"/>
                </a:defRPr>
              </a:lvl4pPr>
              <a:lvl5pPr marL="1828800" algn="l" rtl="0" fontAlgn="base" latinLnBrk="1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Gulim" panose="020B0600000101010101" pitchFamily="50" charset="-127"/>
                  <a:ea typeface="Gulim" panose="020B0600000101010101" pitchFamily="50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Gulim" panose="020B0600000101010101" pitchFamily="50" charset="-127"/>
                  <a:ea typeface="Gulim" panose="020B0600000101010101" pitchFamily="50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Gulim" panose="020B0600000101010101" pitchFamily="50" charset="-127"/>
                  <a:ea typeface="Gulim" panose="020B0600000101010101" pitchFamily="50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Gulim" panose="020B0600000101010101" pitchFamily="50" charset="-127"/>
                  <a:ea typeface="Gulim" panose="020B0600000101010101" pitchFamily="50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Gulim" panose="020B0600000101010101" pitchFamily="50" charset="-127"/>
                  <a:ea typeface="Gulim" panose="020B0600000101010101" pitchFamily="50" charset="-127"/>
                  <a:cs typeface="+mn-cs"/>
                </a:defRPr>
              </a:lvl9pPr>
            </a:lstStyle>
            <a:p>
              <a:pPr algn="ctr" latinLnBrk="0">
                <a:lnSpc>
                  <a:spcPct val="90000"/>
                </a:lnSpc>
                <a:buClr>
                  <a:prstClr val="white"/>
                </a:buClr>
                <a:defRPr/>
              </a:pPr>
              <a:r>
                <a:rPr lang="zh-CN" altLang="en-US" sz="2400" b="1" dirty="0" smtClean="0">
                  <a:solidFill>
                    <a:schemeClr val="bg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Arial" panose="020B0604020202020204" pitchFamily="34" charset="0"/>
                </a:rPr>
                <a:t>市场研究报告</a:t>
              </a:r>
              <a:endParaRPr lang="zh-CN" altLang="en-US" sz="2400" b="1" dirty="0">
                <a:solidFill>
                  <a:schemeClr val="bg1"/>
                </a:solidFill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pic>
          <p:nvPicPr>
            <p:cNvPr id="29" name="图片 28" descr="C:\Users\DELL\Desktop\联盟.png联盟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7588" y="5527"/>
              <a:ext cx="1038" cy="1038"/>
            </a:xfrm>
            <a:prstGeom prst="rect">
              <a:avLst/>
            </a:prstGeom>
          </p:spPr>
        </p:pic>
      </p:grpSp>
      <p:grpSp>
        <p:nvGrpSpPr>
          <p:cNvPr id="6" name="组合 113"/>
          <p:cNvGrpSpPr/>
          <p:nvPr/>
        </p:nvGrpSpPr>
        <p:grpSpPr>
          <a:xfrm>
            <a:off x="3333750" y="1758315"/>
            <a:ext cx="7493000" cy="1680210"/>
            <a:chOff x="5250" y="2769"/>
            <a:chExt cx="11800" cy="2646"/>
          </a:xfrm>
        </p:grpSpPr>
        <p:sp>
          <p:nvSpPr>
            <p:cNvPr id="8" name="Oval 7"/>
            <p:cNvSpPr/>
            <p:nvPr/>
          </p:nvSpPr>
          <p:spPr>
            <a:xfrm>
              <a:off x="7551" y="3097"/>
              <a:ext cx="1139" cy="1141"/>
            </a:xfrm>
            <a:prstGeom prst="ellipse">
              <a:avLst/>
            </a:prstGeom>
            <a:solidFill>
              <a:srgbClr val="91BA5B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7" name="组合 80"/>
            <p:cNvGrpSpPr/>
            <p:nvPr/>
          </p:nvGrpSpPr>
          <p:grpSpPr>
            <a:xfrm>
              <a:off x="8987" y="2769"/>
              <a:ext cx="8063" cy="1496"/>
              <a:chOff x="7745" y="2769"/>
              <a:chExt cx="8063" cy="1496"/>
            </a:xfrm>
          </p:grpSpPr>
          <p:sp>
            <p:nvSpPr>
              <p:cNvPr id="70" name="speed"/>
              <p:cNvSpPr txBox="1">
                <a:spLocks noChangeArrowheads="1"/>
              </p:cNvSpPr>
              <p:nvPr/>
            </p:nvSpPr>
            <p:spPr bwMode="auto">
              <a:xfrm>
                <a:off x="7745" y="2769"/>
                <a:ext cx="3991" cy="479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algn="l">
                  <a:lnSpc>
                    <a:spcPct val="120000"/>
                  </a:lnSpc>
                  <a:defRPr/>
                </a:pPr>
                <a:r>
                  <a:rPr lang="zh-CN" altLang="en-US" sz="1800" dirty="0" smtClean="0">
                    <a:solidFill>
                      <a:srgbClr val="91BA5B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产业链供需关系</a:t>
                </a:r>
                <a:endParaRPr lang="zh-CN" altLang="ko-KR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" name="Rectangle 3"/>
              <p:cNvSpPr txBox="1">
                <a:spLocks noChangeArrowheads="1"/>
              </p:cNvSpPr>
              <p:nvPr/>
            </p:nvSpPr>
            <p:spPr bwMode="auto">
              <a:xfrm>
                <a:off x="7745" y="3393"/>
                <a:ext cx="8063" cy="87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86360" indent="-86360">
                  <a:spcBef>
                    <a:spcPts val="0"/>
                  </a:spcBef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国家逐步开放原油进口权，地炼日益发达</a:t>
                </a:r>
                <a:r>
                  <a:rPr lang="zh-CN" altLang="en-US" sz="1200" b="1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，产能过剩率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超过</a:t>
                </a:r>
                <a:r>
                  <a:rPr lang="zh-CN"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30%</a:t>
                </a:r>
              </a:p>
              <a:p>
                <a:pPr marL="86360" indent="-86360">
                  <a:spcBef>
                    <a:spcPts val="0"/>
                  </a:spcBef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零售端非市场化，国家统一定价，加油站</a:t>
                </a:r>
                <a:r>
                  <a:rPr lang="zh-CN" altLang="en-US" sz="1200" b="1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平均年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利润</a:t>
                </a:r>
                <a:r>
                  <a: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25%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以上</a:t>
                </a:r>
                <a:endParaRPr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86360" indent="-86360">
                  <a:spcBef>
                    <a:spcPts val="0"/>
                  </a:spcBef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中小</a:t>
                </a:r>
                <a:r>
                  <a:rPr altLang="zh-CN" sz="1200" b="1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B</a:t>
                </a:r>
                <a:r>
                  <a:rPr lang="zh-CN" altLang="en-US" sz="1200" b="1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的服务需求无法被加油站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满足，价格高，耗时长</a:t>
                </a:r>
                <a:endParaRPr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</p:grpSp>
        <p:cxnSp>
          <p:nvCxnSpPr>
            <p:cNvPr id="106" name="肘形连接符 105"/>
            <p:cNvCxnSpPr>
              <a:endCxn id="8" idx="4"/>
            </p:cNvCxnSpPr>
            <p:nvPr/>
          </p:nvCxnSpPr>
          <p:spPr>
            <a:xfrm flipV="1">
              <a:off x="5250" y="4238"/>
              <a:ext cx="2871" cy="1177"/>
            </a:xfrm>
            <a:prstGeom prst="bentConnector2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文本框 109"/>
            <p:cNvSpPr txBox="1"/>
            <p:nvPr/>
          </p:nvSpPr>
          <p:spPr>
            <a:xfrm>
              <a:off x="7623" y="3338"/>
              <a:ext cx="995" cy="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</a:p>
          </p:txBody>
        </p:sp>
      </p:grpSp>
      <p:grpSp>
        <p:nvGrpSpPr>
          <p:cNvPr id="9" name="组合 117"/>
          <p:cNvGrpSpPr/>
          <p:nvPr/>
        </p:nvGrpSpPr>
        <p:grpSpPr>
          <a:xfrm>
            <a:off x="3536950" y="4375150"/>
            <a:ext cx="7289800" cy="1931035"/>
            <a:chOff x="5570" y="6890"/>
            <a:chExt cx="11480" cy="3041"/>
          </a:xfrm>
        </p:grpSpPr>
        <p:cxnSp>
          <p:nvCxnSpPr>
            <p:cNvPr id="107" name="肘形连接符 106"/>
            <p:cNvCxnSpPr/>
            <p:nvPr/>
          </p:nvCxnSpPr>
          <p:spPr>
            <a:xfrm>
              <a:off x="5570" y="6890"/>
              <a:ext cx="2426" cy="1660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组合 115"/>
            <p:cNvGrpSpPr/>
            <p:nvPr/>
          </p:nvGrpSpPr>
          <p:grpSpPr>
            <a:xfrm>
              <a:off x="7996" y="7904"/>
              <a:ext cx="9054" cy="2027"/>
              <a:chOff x="7996" y="7904"/>
              <a:chExt cx="9054" cy="2027"/>
            </a:xfrm>
          </p:grpSpPr>
          <p:grpSp>
            <p:nvGrpSpPr>
              <p:cNvPr id="11" name="组合 77"/>
              <p:cNvGrpSpPr/>
              <p:nvPr/>
            </p:nvGrpSpPr>
            <p:grpSpPr>
              <a:xfrm>
                <a:off x="9089" y="8082"/>
                <a:ext cx="7961" cy="1849"/>
                <a:chOff x="7735" y="8005"/>
                <a:chExt cx="7961" cy="1849"/>
              </a:xfrm>
            </p:grpSpPr>
            <p:sp>
              <p:nvSpPr>
                <p:cNvPr id="95" name="speed"/>
                <p:cNvSpPr txBox="1">
                  <a:spLocks noChangeArrowheads="1"/>
                </p:cNvSpPr>
                <p:nvPr/>
              </p:nvSpPr>
              <p:spPr bwMode="auto">
                <a:xfrm>
                  <a:off x="7781" y="8005"/>
                  <a:ext cx="1454" cy="393"/>
                </a:xfrm>
                <a:prstGeom prst="rect">
                  <a:avLst/>
                </a:prstGeom>
                <a:noFill/>
                <a:scene3d>
                  <a:camera prst="orthographicFront">
                    <a:rot lat="0" lon="0" rev="0"/>
                  </a:camera>
                  <a:lightRig rig="threePt" dir="t"/>
                </a:scene3d>
                <a:sp3d prstMaterial="matte">
                  <a:bevelT w="1270" h="1270"/>
                </a:sp3d>
              </p:spPr>
              <p:txBody>
                <a:bodyPr wrap="none" lIns="0" tIns="0" rIns="0" bIns="0">
                  <a:spAutoFit/>
                </a:bodyPr>
                <a:lstStyle>
                  <a:defPPr>
                    <a:defRPr lang="ko-KR"/>
                  </a:defPPr>
                  <a:lvl1pPr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buClr>
                      <a:prstClr val="white"/>
                    </a:buClr>
                    <a:defRPr kumimoji="1" sz="1200" b="1">
                      <a:solidFill>
                        <a:schemeClr val="bg1"/>
                      </a:solidFill>
                      <a:latin typeface="Tahoma" panose="020B0604030504040204" pitchFamily="34" charset="0"/>
                      <a:ea typeface="Tahoma" panose="020B0604030504040204" pitchFamily="34" charset="0"/>
                      <a:cs typeface="Tahoma" panose="020B0604030504040204" pitchFamily="34" charset="0"/>
                    </a:defRPr>
                  </a:lvl1pPr>
                  <a:lvl2pPr fontAlgn="base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latin typeface="Gulim" panose="020B0600000101010101" pitchFamily="50" charset="-127"/>
                      <a:ea typeface="Gulim" panose="020B0600000101010101" pitchFamily="50" charset="-127"/>
                    </a:defRPr>
                  </a:lvl2pPr>
                  <a:lvl3pPr fontAlgn="base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latin typeface="Gulim" panose="020B0600000101010101" pitchFamily="50" charset="-127"/>
                      <a:ea typeface="Gulim" panose="020B0600000101010101" pitchFamily="50" charset="-127"/>
                    </a:defRPr>
                  </a:lvl3pPr>
                  <a:lvl4pPr fontAlgn="base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latin typeface="Gulim" panose="020B0600000101010101" pitchFamily="50" charset="-127"/>
                      <a:ea typeface="Gulim" panose="020B0600000101010101" pitchFamily="50" charset="-127"/>
                    </a:defRPr>
                  </a:lvl4pPr>
                  <a:lvl5pPr fontAlgn="base">
                    <a:spcBef>
                      <a:spcPct val="0"/>
                    </a:spcBef>
                    <a:spcAft>
                      <a:spcPct val="0"/>
                    </a:spcAft>
                    <a:defRPr kumimoji="1">
                      <a:latin typeface="Gulim" panose="020B0600000101010101" pitchFamily="50" charset="-127"/>
                      <a:ea typeface="Gulim" panose="020B0600000101010101" pitchFamily="50" charset="-127"/>
                    </a:defRPr>
                  </a:lvl5pPr>
                  <a:lvl6pPr>
                    <a:defRPr kumimoji="1">
                      <a:latin typeface="Gulim" panose="020B0600000101010101" pitchFamily="50" charset="-127"/>
                      <a:ea typeface="Gulim" panose="020B0600000101010101" pitchFamily="50" charset="-127"/>
                    </a:defRPr>
                  </a:lvl6pPr>
                  <a:lvl7pPr>
                    <a:defRPr kumimoji="1">
                      <a:latin typeface="Gulim" panose="020B0600000101010101" pitchFamily="50" charset="-127"/>
                      <a:ea typeface="Gulim" panose="020B0600000101010101" pitchFamily="50" charset="-127"/>
                    </a:defRPr>
                  </a:lvl7pPr>
                  <a:lvl8pPr>
                    <a:defRPr kumimoji="1">
                      <a:latin typeface="Gulim" panose="020B0600000101010101" pitchFamily="50" charset="-127"/>
                      <a:ea typeface="Gulim" panose="020B0600000101010101" pitchFamily="50" charset="-127"/>
                    </a:defRPr>
                  </a:lvl8pPr>
                  <a:lvl9pPr>
                    <a:defRPr kumimoji="1">
                      <a:latin typeface="Gulim" panose="020B0600000101010101" pitchFamily="50" charset="-127"/>
                      <a:ea typeface="Gulim" panose="020B0600000101010101" pitchFamily="50" charset="-127"/>
                    </a:defRPr>
                  </a:lvl9pPr>
                </a:lstStyle>
                <a:p>
                  <a:pPr algn="l" latinLnBrk="1">
                    <a:defRPr/>
                  </a:pPr>
                  <a:r>
                    <a:rPr lang="zh-CN" altLang="en-US" sz="1800" dirty="0" smtClean="0">
                      <a:solidFill>
                        <a:srgbClr val="415463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市场份额</a:t>
                  </a:r>
                  <a:endParaRPr lang="zh-CN" altLang="en-US" sz="1800" dirty="0">
                    <a:solidFill>
                      <a:srgbClr val="415463"/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19" name="Rectangle 3"/>
                <p:cNvSpPr txBox="1">
                  <a:spLocks noChangeArrowheads="1"/>
                </p:cNvSpPr>
                <p:nvPr/>
              </p:nvSpPr>
              <p:spPr bwMode="auto">
                <a:xfrm>
                  <a:off x="7735" y="8473"/>
                  <a:ext cx="7961" cy="1381"/>
                </a:xfrm>
                <a:prstGeom prst="rect">
                  <a:avLst/>
                </a:prstGeom>
              </p:spPr>
              <p:txBody>
                <a:bodyPr wrap="square" lIns="0" tIns="0" rIns="0" bIns="0">
                  <a:spAutoFit/>
                </a:bodyPr>
                <a:lstStyle>
                  <a:lvl1pPr marL="342900" indent="-342900" eaLnBrk="0" hangingPunct="0">
                    <a:spcBef>
                      <a:spcPct val="20000"/>
                    </a:spcBef>
                    <a:buFont typeface="Arial" panose="020B0604020202020204" pitchFamily="34" charset="0"/>
                    <a:buNone/>
                    <a:defRPr lang="en-US" altLang="ko-KR" sz="2000" dirty="0" smtClean="0">
                      <a:latin typeface="Microsoft Sans Serif" panose="020B0604020202020204" pitchFamily="34" charset="0"/>
                      <a:ea typeface="+mj-ea"/>
                      <a:cs typeface="Microsoft Sans Serif" panose="020B0604020202020204" pitchFamily="34" charset="0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latin typeface="+mn-lt"/>
                      <a:ea typeface="+mn-ea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latin typeface="+mn-lt"/>
                      <a:ea typeface="+mn-ea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latin typeface="+mn-lt"/>
                      <a:ea typeface="+mn-ea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latin typeface="+mn-lt"/>
                      <a:ea typeface="+mn-ea"/>
                    </a:defRPr>
                  </a:lvl5pPr>
                  <a:lvl6pPr marL="25146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000">
                      <a:latin typeface="+mn-lt"/>
                      <a:ea typeface="+mn-ea"/>
                    </a:defRPr>
                  </a:lvl6pPr>
                  <a:lvl7pPr marL="29718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000">
                      <a:latin typeface="+mn-lt"/>
                      <a:ea typeface="+mn-ea"/>
                    </a:defRPr>
                  </a:lvl7pPr>
                  <a:lvl8pPr marL="34290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000">
                      <a:latin typeface="+mn-lt"/>
                      <a:ea typeface="+mn-ea"/>
                    </a:defRPr>
                  </a:lvl8pPr>
                  <a:lvl9pPr marL="3886200" indent="-22860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000">
                      <a:latin typeface="+mn-lt"/>
                      <a:ea typeface="+mn-ea"/>
                    </a:defRPr>
                  </a:lvl9pPr>
                </a:lstStyle>
                <a:p>
                  <a:pPr marL="86360" indent="-86360">
                    <a:spcBef>
                      <a:spcPts val="0"/>
                    </a:spcBef>
                    <a:buFont typeface="Arial" panose="020B0604020202020204" pitchFamily="34" charset="0"/>
                    <a:buChar char="•"/>
                    <a:defRPr/>
                  </a:pPr>
                  <a:r>
                    <a:rPr lang="zh-CN" altLang="en-US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柴油</a:t>
                  </a:r>
                  <a:r>
                    <a:rPr altLang="zh-CN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2016</a:t>
                  </a:r>
                  <a:r>
                    <a:rPr lang="zh-CN" altLang="en-US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年市场规模</a:t>
                  </a:r>
                  <a:r>
                    <a:rPr altLang="zh-CN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1.68</a:t>
                  </a:r>
                  <a:r>
                    <a:rPr lang="zh-CN" altLang="en-US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亿吨，汽油</a:t>
                  </a:r>
                  <a:r>
                    <a:rPr altLang="zh-CN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1.02</a:t>
                  </a:r>
                  <a:r>
                    <a:rPr lang="zh-CN" altLang="en-US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亿吨</a:t>
                  </a:r>
                  <a:endPara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endParaRPr>
                </a:p>
                <a:p>
                  <a:pPr marL="86360" indent="-86360">
                    <a:spcBef>
                      <a:spcPts val="0"/>
                    </a:spcBef>
                    <a:buFont typeface="Arial" panose="020B0604020202020204" pitchFamily="34" charset="0"/>
                    <a:buChar char="•"/>
                    <a:defRPr/>
                  </a:pPr>
                  <a:r>
                    <a:rPr lang="zh-CN" altLang="en-US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每年物流企业用油量超过</a:t>
                  </a:r>
                  <a:r>
                    <a:rPr altLang="zh-CN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8000</a:t>
                  </a:r>
                  <a:r>
                    <a:rPr lang="zh-CN" altLang="en-US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万吨，</a:t>
                  </a:r>
                  <a:r>
                    <a:rPr altLang="zh-CN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90%</a:t>
                  </a:r>
                  <a:r>
                    <a:rPr lang="zh-CN" altLang="en-US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以上来自型中小企业</a:t>
                  </a:r>
                  <a:r>
                    <a:rPr altLang="zh-CN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/</a:t>
                  </a:r>
                  <a:r>
                    <a:rPr lang="zh-CN" altLang="en-US" sz="1200" b="1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车队</a:t>
                  </a:r>
                  <a:endPara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endParaRPr>
                </a:p>
                <a:p>
                  <a:pPr marL="86360" indent="-86360">
                    <a:spcBef>
                      <a:spcPts val="0"/>
                    </a:spcBef>
                    <a:buFont typeface="Arial" panose="020B0604020202020204" pitchFamily="34" charset="0"/>
                    <a:buChar char="•"/>
                    <a:defRPr/>
                  </a:pPr>
                  <a:endPara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endParaRPr>
                </a:p>
                <a:p>
                  <a:pPr marL="86360" indent="-86360">
                    <a:spcBef>
                      <a:spcPts val="0"/>
                    </a:spcBef>
                    <a:defRPr/>
                  </a:pPr>
                  <a:endPara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endParaRPr>
                </a:p>
                <a:p>
                  <a:pPr marL="86360" indent="-86360">
                    <a:spcBef>
                      <a:spcPts val="0"/>
                    </a:spcBef>
                    <a:defRPr/>
                  </a:pPr>
                  <a:r>
                    <a:rPr lang="zh-CN" altLang="en-US" sz="900" kern="0" dirty="0" smtClean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   </a:t>
                  </a:r>
                  <a:r>
                    <a:rPr lang="zh-CN" altLang="en-US" sz="900" kern="0" dirty="0" smtClean="0"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数据来源：国家发展与改革委员会、中国石化、金银岛、中国物流产业协会等</a:t>
                  </a:r>
                  <a:endParaRPr lang="zh-CN" altLang="en-US" sz="900" kern="0" dirty="0">
                    <a:latin typeface="微软雅黑" panose="020B0503020204020204" charset="-122"/>
                    <a:ea typeface="微软雅黑" panose="020B0503020204020204" charset="-122"/>
                    <a:sym typeface="+mn-ea"/>
                  </a:endParaRPr>
                </a:p>
              </p:txBody>
            </p:sp>
          </p:grpSp>
          <p:sp>
            <p:nvSpPr>
              <p:cNvPr id="59" name="Oval 7"/>
              <p:cNvSpPr/>
              <p:nvPr/>
            </p:nvSpPr>
            <p:spPr>
              <a:xfrm>
                <a:off x="7996" y="7904"/>
                <a:ext cx="1139" cy="1141"/>
              </a:xfrm>
              <a:prstGeom prst="ellipse">
                <a:avLst/>
              </a:prstGeom>
              <a:solidFill>
                <a:srgbClr val="415463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0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111" name="文本框 110"/>
              <p:cNvSpPr txBox="1"/>
              <p:nvPr/>
            </p:nvSpPr>
            <p:spPr>
              <a:xfrm>
                <a:off x="8094" y="8145"/>
                <a:ext cx="995" cy="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</p:grpSp>
      <p:grpSp>
        <p:nvGrpSpPr>
          <p:cNvPr id="12" name="组合 114"/>
          <p:cNvGrpSpPr/>
          <p:nvPr/>
        </p:nvGrpSpPr>
        <p:grpSpPr>
          <a:xfrm>
            <a:off x="3333501" y="3632200"/>
            <a:ext cx="7493249" cy="1270000"/>
            <a:chOff x="5218" y="5056"/>
            <a:chExt cx="10318" cy="2000"/>
          </a:xfrm>
        </p:grpSpPr>
        <p:grpSp>
          <p:nvGrpSpPr>
            <p:cNvPr id="13" name="组合 74"/>
            <p:cNvGrpSpPr/>
            <p:nvPr/>
          </p:nvGrpSpPr>
          <p:grpSpPr>
            <a:xfrm>
              <a:off x="11177" y="5056"/>
              <a:ext cx="4359" cy="2000"/>
              <a:chOff x="9823" y="4913"/>
              <a:chExt cx="4359" cy="2000"/>
            </a:xfrm>
          </p:grpSpPr>
          <p:sp>
            <p:nvSpPr>
              <p:cNvPr id="85" name="Rectangle 3"/>
              <p:cNvSpPr txBox="1">
                <a:spLocks noChangeArrowheads="1"/>
              </p:cNvSpPr>
              <p:nvPr/>
            </p:nvSpPr>
            <p:spPr bwMode="auto">
              <a:xfrm>
                <a:off x="9837" y="5459"/>
                <a:ext cx="4345" cy="1454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86360" indent="-8636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物流运输行业成本</a:t>
                </a:r>
                <a:r>
                  <a:rPr kumimoji="1" altLang="zh-CN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35%-50%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为</a:t>
                </a:r>
                <a:r>
                  <a:rPr kumimoji="1"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油料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成本</a:t>
                </a:r>
                <a:endParaRPr kumimoji="1" altLang="zh-CN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  <a:p>
                <a:pPr marL="86360" indent="-8636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物流行业实际承运方为有几辆到几十辆的货车的中小</a:t>
                </a:r>
                <a:r>
                  <a:rPr kumimoji="1"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物流公司</a:t>
                </a:r>
                <a:r>
                  <a:rPr kumimoji="1" altLang="zh-CN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/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车队</a:t>
                </a:r>
                <a:endParaRPr kumimoji="1" altLang="zh-CN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  <a:p>
                <a:pPr marL="86360" indent="-8636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中小</a:t>
                </a:r>
                <a:r>
                  <a:rPr kumimoji="1" altLang="zh-CN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B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端物流企业</a:t>
                </a:r>
                <a:r>
                  <a:rPr kumimoji="1" altLang="zh-CN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/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车队对</a:t>
                </a:r>
                <a:r>
                  <a:rPr kumimoji="1"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成本敏感，对加油效率敏感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，对结算方式敏感，对</a:t>
                </a:r>
                <a:r>
                  <a:rPr kumimoji="1"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账期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敏感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</p:txBody>
          </p:sp>
          <p:sp>
            <p:nvSpPr>
              <p:cNvPr id="86" name="speed"/>
              <p:cNvSpPr txBox="1">
                <a:spLocks noChangeArrowheads="1"/>
              </p:cNvSpPr>
              <p:nvPr/>
            </p:nvSpPr>
            <p:spPr bwMode="auto">
              <a:xfrm>
                <a:off x="9823" y="4913"/>
                <a:ext cx="1454" cy="393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algn="r" latinLnBrk="1">
                  <a:defRPr/>
                </a:pPr>
                <a:r>
                  <a:rPr lang="zh-CN" altLang="en-US" sz="1800" dirty="0" smtClean="0">
                    <a:solidFill>
                      <a:srgbClr val="EA801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物流企业</a:t>
                </a:r>
                <a:endParaRPr lang="zh-CN" altLang="ko-KR" sz="1800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71" name="Oval 7"/>
            <p:cNvSpPr/>
            <p:nvPr/>
          </p:nvSpPr>
          <p:spPr>
            <a:xfrm>
              <a:off x="9815" y="5186"/>
              <a:ext cx="1139" cy="1141"/>
            </a:xfrm>
            <a:prstGeom prst="ellipse">
              <a:avLst/>
            </a:prstGeom>
            <a:solidFill>
              <a:srgbClr val="FF8A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109" name="肘形连接符 108"/>
            <p:cNvCxnSpPr>
              <a:endCxn id="71" idx="2"/>
            </p:cNvCxnSpPr>
            <p:nvPr/>
          </p:nvCxnSpPr>
          <p:spPr>
            <a:xfrm>
              <a:off x="5218" y="5072"/>
              <a:ext cx="4597" cy="685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文本框 111"/>
            <p:cNvSpPr txBox="1"/>
            <p:nvPr/>
          </p:nvSpPr>
          <p:spPr>
            <a:xfrm>
              <a:off x="9887" y="5427"/>
              <a:ext cx="995" cy="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02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4.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国外对标及国内竞品分析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国外对标及国内竞品分析</a:t>
            </a:r>
            <a:endParaRPr lang="en-US" altLang="ko-KR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12" name="组合 215"/>
          <p:cNvGrpSpPr/>
          <p:nvPr/>
        </p:nvGrpSpPr>
        <p:grpSpPr>
          <a:xfrm>
            <a:off x="624840" y="1714488"/>
            <a:ext cx="5386070" cy="701675"/>
            <a:chOff x="984" y="2597"/>
            <a:chExt cx="8482" cy="1105"/>
          </a:xfrm>
        </p:grpSpPr>
        <p:sp>
          <p:nvSpPr>
            <p:cNvPr id="183" name="speed"/>
            <p:cNvSpPr txBox="1">
              <a:spLocks noChangeArrowheads="1"/>
            </p:cNvSpPr>
            <p:nvPr/>
          </p:nvSpPr>
          <p:spPr bwMode="auto">
            <a:xfrm>
              <a:off x="1914" y="2597"/>
              <a:ext cx="7552" cy="1105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lnSpc>
                  <a:spcPct val="150000"/>
                </a:lnSpc>
                <a:defRPr/>
              </a:pPr>
              <a:r>
                <a:rPr lang="zh-CN" altLang="en-US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美国对标</a:t>
              </a:r>
              <a:r>
                <a:rPr lang="en-US" altLang="zh-CN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-Booster</a:t>
              </a:r>
            </a:p>
            <a:p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轮 </a:t>
              </a:r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2000</a:t>
              </a:r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万美元 </a:t>
              </a:r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Conversion capital</a:t>
              </a:r>
            </a:p>
            <a:p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服务中大型公司员工、私人社区的预约加油</a:t>
              </a:r>
              <a:endPara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13" name="组合 209"/>
            <p:cNvGrpSpPr/>
            <p:nvPr/>
          </p:nvGrpSpPr>
          <p:grpSpPr>
            <a:xfrm>
              <a:off x="984" y="2783"/>
              <a:ext cx="713" cy="636"/>
              <a:chOff x="879" y="2783"/>
              <a:chExt cx="713" cy="636"/>
            </a:xfrm>
          </p:grpSpPr>
          <p:sp>
            <p:nvSpPr>
              <p:cNvPr id="195" name="椭圆 194"/>
              <p:cNvSpPr/>
              <p:nvPr/>
            </p:nvSpPr>
            <p:spPr>
              <a:xfrm>
                <a:off x="905" y="2783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879" y="2855"/>
                <a:ext cx="713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</p:grpSp>
      </p:grpSp>
      <p:grpSp>
        <p:nvGrpSpPr>
          <p:cNvPr id="14" name="组合 214"/>
          <p:cNvGrpSpPr/>
          <p:nvPr/>
        </p:nvGrpSpPr>
        <p:grpSpPr>
          <a:xfrm>
            <a:off x="641350" y="2946095"/>
            <a:ext cx="5370830" cy="701675"/>
            <a:chOff x="1010" y="3879"/>
            <a:chExt cx="8458" cy="1105"/>
          </a:xfrm>
        </p:grpSpPr>
        <p:sp>
          <p:nvSpPr>
            <p:cNvPr id="186" name="文本框 185"/>
            <p:cNvSpPr txBox="1"/>
            <p:nvPr/>
          </p:nvSpPr>
          <p:spPr>
            <a:xfrm>
              <a:off x="1916" y="3879"/>
              <a:ext cx="7552" cy="110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 eaLnBrk="0" latinLnBrk="0" hangingPunct="0">
                <a:lnSpc>
                  <a:spcPct val="150000"/>
                </a:lnSpc>
              </a:pP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找油网（</a:t>
              </a:r>
              <a:r>
                <a:rPr kumimoji="1" lang="en-US" altLang="zh-CN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lang="en-US" altLang="zh-CN" sz="1200" dirty="0" smtClean="0"/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成品油贸易及供应链金融</a:t>
              </a:r>
              <a:endParaRPr kumimoji="1" lang="en-US" altLang="zh-CN" sz="1200" dirty="0" smtClean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通过与第三方危化品运输公司合作，面向终端企业提供油品批发服务</a:t>
              </a:r>
              <a:endParaRPr kumimoji="1" lang="en-US" altLang="zh-CN" sz="1200" dirty="0" smtClean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</p:txBody>
        </p:sp>
        <p:grpSp>
          <p:nvGrpSpPr>
            <p:cNvPr id="15" name="组合 208"/>
            <p:cNvGrpSpPr/>
            <p:nvPr/>
          </p:nvGrpSpPr>
          <p:grpSpPr>
            <a:xfrm>
              <a:off x="1010" y="4065"/>
              <a:ext cx="651" cy="636"/>
              <a:chOff x="905" y="4065"/>
              <a:chExt cx="651" cy="636"/>
            </a:xfrm>
          </p:grpSpPr>
          <p:sp>
            <p:nvSpPr>
              <p:cNvPr id="196" name="椭圆 195"/>
              <p:cNvSpPr/>
              <p:nvPr/>
            </p:nvSpPr>
            <p:spPr>
              <a:xfrm>
                <a:off x="905" y="4065"/>
                <a:ext cx="651" cy="636"/>
              </a:xfrm>
              <a:prstGeom prst="ellipse">
                <a:avLst/>
              </a:prstGeom>
              <a:solidFill>
                <a:srgbClr val="EA801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929" y="4128"/>
                <a:ext cx="626" cy="3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  <a:endParaRPr lang="en-US" altLang="zh-CN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16" name="组合 213"/>
          <p:cNvGrpSpPr/>
          <p:nvPr/>
        </p:nvGrpSpPr>
        <p:grpSpPr>
          <a:xfrm>
            <a:off x="631190" y="3643314"/>
            <a:ext cx="5370830" cy="535305"/>
            <a:chOff x="1010" y="5606"/>
            <a:chExt cx="8458" cy="843"/>
          </a:xfrm>
        </p:grpSpPr>
        <p:sp>
          <p:nvSpPr>
            <p:cNvPr id="187" name="文本框 186"/>
            <p:cNvSpPr txBox="1"/>
            <p:nvPr/>
          </p:nvSpPr>
          <p:spPr>
            <a:xfrm>
              <a:off x="1916" y="5606"/>
              <a:ext cx="7552" cy="8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车到加油、微车、喂车车（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A+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轮、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轮、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kumimoji="1" lang="en-US" altLang="ko-KR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为民营加油站提供</a:t>
              </a:r>
              <a:r>
                <a:rPr kumimoji="1" lang="en-US" altLang="zh-CN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CRM</a:t>
              </a:r>
            </a:p>
          </p:txBody>
        </p:sp>
        <p:grpSp>
          <p:nvGrpSpPr>
            <p:cNvPr id="17" name="组合 207"/>
            <p:cNvGrpSpPr/>
            <p:nvPr/>
          </p:nvGrpSpPr>
          <p:grpSpPr>
            <a:xfrm>
              <a:off x="1010" y="5792"/>
              <a:ext cx="723" cy="636"/>
              <a:chOff x="905" y="5792"/>
              <a:chExt cx="723" cy="636"/>
            </a:xfrm>
          </p:grpSpPr>
          <p:sp>
            <p:nvSpPr>
              <p:cNvPr id="197" name="椭圆 196"/>
              <p:cNvSpPr/>
              <p:nvPr/>
            </p:nvSpPr>
            <p:spPr>
              <a:xfrm>
                <a:off x="905" y="5792"/>
                <a:ext cx="651" cy="636"/>
              </a:xfrm>
              <a:prstGeom prst="ellipse">
                <a:avLst/>
              </a:prstGeom>
              <a:solidFill>
                <a:srgbClr val="4154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909" y="5868"/>
                <a:ext cx="719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</p:grpSp>
      <p:grpSp>
        <p:nvGrpSpPr>
          <p:cNvPr id="18" name="组合 212"/>
          <p:cNvGrpSpPr/>
          <p:nvPr/>
        </p:nvGrpSpPr>
        <p:grpSpPr>
          <a:xfrm>
            <a:off x="638810" y="4251017"/>
            <a:ext cx="5373370" cy="535305"/>
            <a:chOff x="1006" y="7304"/>
            <a:chExt cx="8462" cy="843"/>
          </a:xfrm>
        </p:grpSpPr>
        <p:sp>
          <p:nvSpPr>
            <p:cNvPr id="188" name="文本框 187"/>
            <p:cNvSpPr txBox="1"/>
            <p:nvPr/>
          </p:nvSpPr>
          <p:spPr>
            <a:xfrm>
              <a:off x="1916" y="7304"/>
              <a:ext cx="7552" cy="8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 eaLnBrk="1" latinLnBrk="0" hangingPunct="1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易加油（</a:t>
              </a:r>
              <a:r>
                <a:rPr kumimoji="1" lang="en-US" altLang="zh-CN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kumimoji="1" lang="en-US" altLang="ko-KR" sz="1600" b="1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marL="0" indent="0" eaLnBrk="1" latinLnBrk="0" hangingPunct="1">
                <a:lnSpc>
                  <a:spcPct val="90000"/>
                </a:lnSpc>
                <a:buClr>
                  <a:prstClr val="white"/>
                </a:buClr>
                <a:buFont typeface="Arial" panose="020B0604020202020204" pitchFamily="34" charset="0"/>
                <a:buNone/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发展</a:t>
              </a:r>
              <a:r>
                <a:rPr kumimoji="1" lang="en-US" altLang="zh-CN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C</a:t>
              </a: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端用户为民营加油站引流</a:t>
              </a:r>
              <a:endParaRPr kumimoji="1" lang="en-US" altLang="ko-KR" sz="1200" dirty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</p:txBody>
        </p:sp>
        <p:grpSp>
          <p:nvGrpSpPr>
            <p:cNvPr id="19" name="组合 204"/>
            <p:cNvGrpSpPr/>
            <p:nvPr/>
          </p:nvGrpSpPr>
          <p:grpSpPr>
            <a:xfrm>
              <a:off x="1006" y="7490"/>
              <a:ext cx="712" cy="636"/>
              <a:chOff x="901" y="7490"/>
              <a:chExt cx="712" cy="636"/>
            </a:xfrm>
          </p:grpSpPr>
          <p:sp>
            <p:nvSpPr>
              <p:cNvPr id="198" name="椭圆 197"/>
              <p:cNvSpPr/>
              <p:nvPr/>
            </p:nvSpPr>
            <p:spPr>
              <a:xfrm>
                <a:off x="905" y="7490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901" y="7572"/>
                <a:ext cx="712" cy="3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</p:grpSp>
      </p:grpSp>
      <p:sp>
        <p:nvSpPr>
          <p:cNvPr id="6" name=" 6"/>
          <p:cNvSpPr/>
          <p:nvPr/>
        </p:nvSpPr>
        <p:spPr>
          <a:xfrm>
            <a:off x="6012180" y="3417626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334844" y="2263464"/>
            <a:ext cx="4377731" cy="2677656"/>
          </a:xfrm>
          <a:prstGeom prst="rect">
            <a:avLst/>
          </a:prstGeom>
          <a:noFill/>
          <a:ln w="31750" cmpd="dbl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 smtClean="0">
                <a:latin typeface="微软雅黑" pitchFamily="34" charset="-122"/>
                <a:ea typeface="微软雅黑" pitchFamily="34" charset="-122"/>
              </a:rPr>
              <a:t>结论：</a:t>
            </a:r>
            <a:endParaRPr lang="en-US" altLang="zh-CN" sz="1600" b="1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●美国批零差价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6%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，中国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25%</a:t>
            </a: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●加油站是既得利益者，很难合作，中国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11w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座加油站，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CRM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用了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年时间才铺了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1000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座加油站</a:t>
            </a:r>
            <a:endParaRPr lang="en-US" altLang="zh-CN" sz="12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●找油网以撮合交易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供应链金融，辅助为大型终端企业提供批发服务，量大得惊人，利润很低，落地服务难</a:t>
            </a: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●西航石化服务物流行业的中小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，成品油需求方的重要组成，尚未被服务，画像标准，可以以互联网方式获客和服务</a:t>
            </a: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819150" y="2402205"/>
            <a:ext cx="43370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02.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小规模网络效应（</a:t>
            </a: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20-30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建设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2-3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个小型网络，完成小型网络规模效应测试，提高同一个城市和单体物流公司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车队的渗透率 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（目标：云平台系统完成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2.0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5000w+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城市代理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1.5%-2%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5%+</a:t>
            </a:r>
          </a:p>
        </p:txBody>
      </p:sp>
      <p:sp>
        <p:nvSpPr>
          <p:cNvPr id="25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业务模式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5.1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业务发展规划</a:t>
            </a:r>
            <a:endParaRPr lang="en-US" altLang="zh-CN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966585" y="3260725"/>
            <a:ext cx="450659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03.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物流干线节点覆盖（</a:t>
            </a: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80-100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覆盖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9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纵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12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横主要物流干线，加速干线网络进程及主要客户覆盖。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（目标：云平台系统完成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3.0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3%+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819150" y="4379435"/>
            <a:ext cx="433705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04.</a:t>
            </a:r>
            <a:r>
              <a:rPr lang="zh-CN" alt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三线以上城市拓展（</a:t>
            </a:r>
            <a:r>
              <a:rPr lang="en-US" altLang="zh-CN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200-300</a:t>
            </a:r>
            <a:r>
              <a:rPr lang="zh-CN" alt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横向拓展覆盖三线以上及四线重点城市，加速拓展大型物流企业合作进程，合作企业平均渗透率超过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80%</a:t>
            </a: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8%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大型物流企业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1.5%</a:t>
            </a:r>
          </a:p>
        </p:txBody>
      </p:sp>
      <p:cxnSp>
        <p:nvCxnSpPr>
          <p:cNvPr id="72" name="直接连接符 71"/>
          <p:cNvCxnSpPr/>
          <p:nvPr/>
        </p:nvCxnSpPr>
        <p:spPr>
          <a:xfrm>
            <a:off x="5212715" y="2921635"/>
            <a:ext cx="420370" cy="33147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5212715" y="4599940"/>
            <a:ext cx="420370" cy="33147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H="1">
            <a:off x="6532495" y="2089785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966585" y="1676400"/>
            <a:ext cx="4498340" cy="13080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None/>
              <a:defRPr/>
            </a:pPr>
            <a:r>
              <a:rPr lang="en-US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01.</a:t>
            </a:r>
            <a:r>
              <a:rPr lang="zh-CN" altLang="en-US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单点测试（</a:t>
            </a:r>
            <a:r>
              <a:rPr lang="en-US" altLang="zh-CN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3-5</a:t>
            </a:r>
            <a:r>
              <a:rPr lang="zh-CN" altLang="en-US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个城市）（已完成）</a:t>
            </a:r>
          </a:p>
          <a:p>
            <a:pPr defTabSz="912495">
              <a:defRPr/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测试不同城市运营成本、获客、服务、规模、基本商业模式等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200w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通过发展城市代理完成冷启动再在该城市通过客户口碑拉新互传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代理成本：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3%-5%</a:t>
            </a:r>
            <a:endParaRPr lang="zh-CN" altLang="en-US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" name="组合 20"/>
          <p:cNvGrpSpPr/>
          <p:nvPr/>
        </p:nvGrpSpPr>
        <p:grpSpPr>
          <a:xfrm>
            <a:off x="5661660" y="1843405"/>
            <a:ext cx="839470" cy="4367530"/>
            <a:chOff x="8662" y="2904"/>
            <a:chExt cx="1322" cy="6878"/>
          </a:xfrm>
        </p:grpSpPr>
        <p:grpSp>
          <p:nvGrpSpPr>
            <p:cNvPr id="4" name="组合 3"/>
            <p:cNvGrpSpPr/>
            <p:nvPr/>
          </p:nvGrpSpPr>
          <p:grpSpPr>
            <a:xfrm>
              <a:off x="8673" y="8160"/>
              <a:ext cx="1307" cy="1623"/>
              <a:chOff x="8195" y="6947"/>
              <a:chExt cx="1531" cy="1893"/>
            </a:xfrm>
          </p:grpSpPr>
          <p:sp>
            <p:nvSpPr>
              <p:cNvPr id="5" name="燕尾形 4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FF8A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05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8662" y="6846"/>
              <a:ext cx="1307" cy="1623"/>
              <a:chOff x="8195" y="6947"/>
              <a:chExt cx="1531" cy="1893"/>
            </a:xfrm>
          </p:grpSpPr>
          <p:sp>
            <p:nvSpPr>
              <p:cNvPr id="9" name="燕尾形 8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91BA5B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8678" y="5532"/>
              <a:ext cx="1307" cy="1623"/>
              <a:chOff x="8195" y="6947"/>
              <a:chExt cx="1531" cy="1893"/>
            </a:xfrm>
          </p:grpSpPr>
          <p:sp>
            <p:nvSpPr>
              <p:cNvPr id="13" name="燕尾形 12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415463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8673" y="4218"/>
              <a:ext cx="1307" cy="1623"/>
              <a:chOff x="8195" y="6947"/>
              <a:chExt cx="1531" cy="1893"/>
            </a:xfrm>
          </p:grpSpPr>
          <p:sp>
            <p:nvSpPr>
              <p:cNvPr id="16" name="燕尾形 15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8678" y="2904"/>
              <a:ext cx="1307" cy="1623"/>
              <a:chOff x="8195" y="6947"/>
              <a:chExt cx="1531" cy="1893"/>
            </a:xfrm>
          </p:grpSpPr>
          <p:sp>
            <p:nvSpPr>
              <p:cNvPr id="19" name="燕尾形 18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91BA5B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</p:grpSp>
      </p:grpSp>
      <p:cxnSp>
        <p:nvCxnSpPr>
          <p:cNvPr id="22" name="直接连接符 21"/>
          <p:cNvCxnSpPr/>
          <p:nvPr/>
        </p:nvCxnSpPr>
        <p:spPr>
          <a:xfrm flipH="1">
            <a:off x="6502015" y="3790950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6502015" y="5457190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6966585" y="4931410"/>
            <a:ext cx="450659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05.</a:t>
            </a:r>
            <a:r>
              <a:rPr lang="zh-CN" altLang="en-US" sz="1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</a:t>
            </a:r>
            <a:r>
              <a:rPr lang="zh-CN" altLang="en-US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全国化进程（</a:t>
            </a:r>
            <a:r>
              <a:rPr lang="en-US" altLang="zh-CN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1000+</a:t>
            </a:r>
            <a:r>
              <a:rPr lang="zh-CN" altLang="en-US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城市）</a:t>
            </a:r>
            <a:endParaRPr lang="zh-CN" altLang="en-US" sz="1800" b="1" dirty="0" smtClean="0">
              <a:solidFill>
                <a:srgbClr val="EA801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建设全国服务网络，实现全国五线级以上城市及重点区县覆盖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13%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物流企业、保险企业等战略投资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互联网获客成本：低于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</p:txBody>
      </p:sp>
      <p:sp>
        <p:nvSpPr>
          <p:cNvPr id="83" name="文本框 82"/>
          <p:cNvSpPr txBox="1"/>
          <p:nvPr/>
        </p:nvSpPr>
        <p:spPr>
          <a:xfrm>
            <a:off x="479425" y="1676400"/>
            <a:ext cx="4337685" cy="313034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90279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wrap="square" lIns="90170" tIns="46990" rIns="90170" bIns="46990" rtlCol="0">
            <a:spAutoFit/>
          </a:bodyPr>
          <a:lstStyle/>
          <a:p>
            <a:pPr algn="ctr" defTabSz="912495">
              <a:lnSpc>
                <a:spcPct val="110000"/>
              </a:lnSpc>
            </a:pPr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不优先争夺吞吐城市，如北上广深等</a:t>
            </a:r>
            <a:endParaRPr lang="zh-CN" altLang="zh-CN" sz="1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6" grpId="0"/>
      <p:bldP spid="47" grpId="0"/>
      <p:bldP spid="3" grpId="0"/>
      <p:bldP spid="24" grpId="0"/>
      <p:bldP spid="8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业务模式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5.2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企业服务项目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grpSp>
        <p:nvGrpSpPr>
          <p:cNvPr id="2" name="组合 105"/>
          <p:cNvGrpSpPr/>
          <p:nvPr/>
        </p:nvGrpSpPr>
        <p:grpSpPr>
          <a:xfrm>
            <a:off x="2445193" y="1985526"/>
            <a:ext cx="619125" cy="1477010"/>
            <a:chOff x="5240534" y="1758785"/>
            <a:chExt cx="619125" cy="1477010"/>
          </a:xfrm>
        </p:grpSpPr>
        <p:sp>
          <p:nvSpPr>
            <p:cNvPr id="107" name="圆角矩形 106"/>
            <p:cNvSpPr/>
            <p:nvPr/>
          </p:nvSpPr>
          <p:spPr>
            <a:xfrm rot="5400000">
              <a:off x="4811591" y="2187727"/>
              <a:ext cx="1477010" cy="619125"/>
            </a:xfrm>
            <a:prstGeom prst="roundRect">
              <a:avLst>
                <a:gd name="adj" fmla="val 50000"/>
              </a:avLst>
            </a:prstGeom>
            <a:solidFill>
              <a:srgbClr val="91BA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sz="160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8" name="椭圆 107"/>
            <p:cNvSpPr/>
            <p:nvPr/>
          </p:nvSpPr>
          <p:spPr>
            <a:xfrm>
              <a:off x="5315704" y="1842867"/>
              <a:ext cx="468000" cy="46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zh-CN" altLang="en-US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6" name="组合 108"/>
          <p:cNvGrpSpPr/>
          <p:nvPr/>
        </p:nvGrpSpPr>
        <p:grpSpPr>
          <a:xfrm>
            <a:off x="3128770" y="4536537"/>
            <a:ext cx="619125" cy="1640205"/>
            <a:chOff x="5971736" y="4338371"/>
            <a:chExt cx="619125" cy="1640205"/>
          </a:xfrm>
        </p:grpSpPr>
        <p:sp>
          <p:nvSpPr>
            <p:cNvPr id="110" name="圆角矩形 109"/>
            <p:cNvSpPr/>
            <p:nvPr/>
          </p:nvSpPr>
          <p:spPr>
            <a:xfrm rot="5400000">
              <a:off x="5461196" y="4848911"/>
              <a:ext cx="1640205" cy="619125"/>
            </a:xfrm>
            <a:prstGeom prst="roundRect">
              <a:avLst>
                <a:gd name="adj" fmla="val 50000"/>
              </a:avLst>
            </a:prstGeom>
            <a:solidFill>
              <a:srgbClr val="91BA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endParaRPr lang="zh-CN" altLang="en-US" sz="160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1" name="椭圆 110"/>
            <p:cNvSpPr/>
            <p:nvPr/>
          </p:nvSpPr>
          <p:spPr>
            <a:xfrm>
              <a:off x="6047224" y="5444194"/>
              <a:ext cx="468000" cy="46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b="1" dirty="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3</a:t>
              </a:r>
              <a:endParaRPr lang="zh-CN" altLang="en-US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7" name="组合 111"/>
          <p:cNvGrpSpPr/>
          <p:nvPr/>
        </p:nvGrpSpPr>
        <p:grpSpPr>
          <a:xfrm>
            <a:off x="3900930" y="3081559"/>
            <a:ext cx="1562735" cy="619125"/>
            <a:chOff x="6448621" y="3179303"/>
            <a:chExt cx="1562735" cy="619125"/>
          </a:xfrm>
        </p:grpSpPr>
        <p:sp>
          <p:nvSpPr>
            <p:cNvPr id="113" name="圆角矩形 112"/>
            <p:cNvSpPr/>
            <p:nvPr/>
          </p:nvSpPr>
          <p:spPr>
            <a:xfrm>
              <a:off x="6448621" y="3179303"/>
              <a:ext cx="1562735" cy="619125"/>
            </a:xfrm>
            <a:prstGeom prst="roundRect">
              <a:avLst>
                <a:gd name="adj" fmla="val 50000"/>
              </a:avLst>
            </a:prstGeom>
            <a:solidFill>
              <a:srgbClr val="4154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 anchorCtr="1"/>
            <a:lstStyle/>
            <a:p>
              <a:pPr algn="ctr"/>
              <a:endParaRPr lang="zh-CN" altLang="en-US" sz="2000" b="1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7468062" y="3254792"/>
              <a:ext cx="468000" cy="46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2</a:t>
              </a:r>
              <a:endParaRPr lang="zh-CN" altLang="en-US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8" name="组合 114"/>
          <p:cNvGrpSpPr/>
          <p:nvPr/>
        </p:nvGrpSpPr>
        <p:grpSpPr>
          <a:xfrm>
            <a:off x="814705" y="4203700"/>
            <a:ext cx="1564640" cy="619125"/>
            <a:chOff x="3819380" y="3938956"/>
            <a:chExt cx="1640205" cy="619125"/>
          </a:xfrm>
        </p:grpSpPr>
        <p:sp>
          <p:nvSpPr>
            <p:cNvPr id="116" name="圆角矩形 115"/>
            <p:cNvSpPr/>
            <p:nvPr/>
          </p:nvSpPr>
          <p:spPr>
            <a:xfrm>
              <a:off x="3819380" y="3938956"/>
              <a:ext cx="1640205" cy="619125"/>
            </a:xfrm>
            <a:prstGeom prst="roundRect">
              <a:avLst>
                <a:gd name="adj" fmla="val 50000"/>
              </a:avLst>
            </a:prstGeom>
            <a:solidFill>
              <a:srgbClr val="4154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zh-CN" altLang="en-US" sz="1600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7" name="椭圆 116"/>
            <p:cNvSpPr/>
            <p:nvPr/>
          </p:nvSpPr>
          <p:spPr>
            <a:xfrm>
              <a:off x="3908936" y="4014445"/>
              <a:ext cx="468000" cy="46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 smtClean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4</a:t>
              </a:r>
              <a:endParaRPr lang="zh-CN" altLang="en-US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18" name="矩形 117"/>
          <p:cNvSpPr/>
          <p:nvPr/>
        </p:nvSpPr>
        <p:spPr>
          <a:xfrm>
            <a:off x="3280686" y="1956633"/>
            <a:ext cx="2662914" cy="6924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zh-CN" altLang="en-US" sz="1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司机或队长客户通过互联网预约加油时间、地点和加油数量</a:t>
            </a:r>
            <a:endParaRPr lang="en-US" altLang="zh-CN" sz="10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zh-CN" altLang="en-US" sz="1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两小时之内配送到预约地点，装卸货的同时就可以完成加油，提升加油效率</a:t>
            </a:r>
          </a:p>
        </p:txBody>
      </p:sp>
      <p:sp>
        <p:nvSpPr>
          <p:cNvPr id="124" name="文本框 123"/>
          <p:cNvSpPr txBox="1"/>
          <p:nvPr/>
        </p:nvSpPr>
        <p:spPr>
          <a:xfrm>
            <a:off x="2665846" y="2599492"/>
            <a:ext cx="215444" cy="764540"/>
          </a:xfrm>
          <a:prstGeom prst="rect">
            <a:avLst/>
          </a:prstGeom>
          <a:noFill/>
        </p:spPr>
        <p:txBody>
          <a:bodyPr vert="eaVert" wrap="square" lIns="0" tIns="0" rIns="0" bIns="0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预约配送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5" name="文本框 124"/>
          <p:cNvSpPr txBox="1"/>
          <p:nvPr/>
        </p:nvSpPr>
        <p:spPr>
          <a:xfrm>
            <a:off x="3314434" y="4658693"/>
            <a:ext cx="247650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统计管理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6" name="文本框 125"/>
          <p:cNvSpPr txBox="1"/>
          <p:nvPr/>
        </p:nvSpPr>
        <p:spPr>
          <a:xfrm>
            <a:off x="4067801" y="3284994"/>
            <a:ext cx="74231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统一结算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7" name="文本框 126"/>
          <p:cNvSpPr txBox="1"/>
          <p:nvPr/>
        </p:nvSpPr>
        <p:spPr>
          <a:xfrm>
            <a:off x="1452530" y="4428002"/>
            <a:ext cx="742315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发票服务</a:t>
            </a:r>
            <a:endParaRPr lang="zh-CN" altLang="en-US" sz="1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9" name="文本框 128"/>
          <p:cNvSpPr txBox="1"/>
          <p:nvPr/>
        </p:nvSpPr>
        <p:spPr>
          <a:xfrm>
            <a:off x="5089144" y="3841115"/>
            <a:ext cx="307777" cy="2335627"/>
          </a:xfrm>
          <a:prstGeom prst="rect">
            <a:avLst/>
          </a:prstGeom>
          <a:noFill/>
        </p:spPr>
        <p:txBody>
          <a:bodyPr vert="eaVert" wrap="square" lIns="0" tIns="0" rIns="0" bIns="0" rtlCol="0">
            <a:spAutoFit/>
          </a:bodyPr>
          <a:lstStyle/>
          <a:p>
            <a:pPr algn="l" eaLnBrk="1" latinLnBrk="0" hangingPunct="1"/>
            <a:r>
              <a:rPr lang="zh-CN" altLang="en-US" sz="1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低于市场价</a:t>
            </a:r>
            <a:r>
              <a:rPr lang="en-US" altLang="zh-CN" sz="1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5%~10%</a:t>
            </a:r>
            <a:r>
              <a:rPr lang="zh-CN" altLang="en-US" sz="1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的价格结算</a:t>
            </a:r>
            <a:endParaRPr lang="en-US" altLang="zh-CN" sz="10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eaLnBrk="1" latinLnBrk="0" hangingPunct="1"/>
            <a:r>
              <a:rPr lang="zh-CN" altLang="en-US" sz="1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预约配送统一结算</a:t>
            </a:r>
            <a:endParaRPr lang="zh-CN" altLang="en-US" sz="1000" b="1" dirty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30" name="矩形 129"/>
          <p:cNvSpPr/>
          <p:nvPr/>
        </p:nvSpPr>
        <p:spPr>
          <a:xfrm>
            <a:off x="892175" y="5659120"/>
            <a:ext cx="212852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zh-CN" altLang="en-US" sz="10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为企业提供用油管理平台，为企业精细化运营提供帮助</a:t>
            </a:r>
          </a:p>
        </p:txBody>
      </p:sp>
      <p:sp>
        <p:nvSpPr>
          <p:cNvPr id="131" name="文本框 130"/>
          <p:cNvSpPr txBox="1"/>
          <p:nvPr/>
        </p:nvSpPr>
        <p:spPr>
          <a:xfrm>
            <a:off x="948293" y="1643050"/>
            <a:ext cx="307777" cy="2419680"/>
          </a:xfrm>
          <a:prstGeom prst="rect">
            <a:avLst/>
          </a:prstGeom>
          <a:noFill/>
        </p:spPr>
        <p:txBody>
          <a:bodyPr vert="eaVert" wrap="square" lIns="0" tIns="0" rIns="0" bIns="0" rtlCol="0">
            <a:spAutoFit/>
          </a:bodyPr>
          <a:lstStyle/>
          <a:p>
            <a:pPr eaLnBrk="1" latinLnBrk="0" hangingPunct="1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  <a:sym typeface="+mn-ea"/>
              </a:rPr>
              <a:t>线上申请发票，及时、合理的为企业提供发票邮寄服务</a:t>
            </a:r>
            <a:endParaRPr lang="zh-CN" altLang="en-US" sz="1000" b="1" dirty="0"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  <p:sp>
        <p:nvSpPr>
          <p:cNvPr id="145" name="八角星 144"/>
          <p:cNvSpPr/>
          <p:nvPr/>
        </p:nvSpPr>
        <p:spPr>
          <a:xfrm>
            <a:off x="2273935" y="3393440"/>
            <a:ext cx="1743075" cy="1143000"/>
          </a:xfrm>
          <a:prstGeom prst="star8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文本框 145"/>
          <p:cNvSpPr txBox="1"/>
          <p:nvPr/>
        </p:nvSpPr>
        <p:spPr>
          <a:xfrm>
            <a:off x="2588260" y="3801745"/>
            <a:ext cx="111442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服务内容</a:t>
            </a:r>
            <a:endParaRPr lang="zh-CN" altLang="en-US" sz="20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3" name="矩形 132"/>
          <p:cNvSpPr/>
          <p:nvPr/>
        </p:nvSpPr>
        <p:spPr>
          <a:xfrm>
            <a:off x="7048500" y="4093210"/>
            <a:ext cx="4039235" cy="2446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charset="0"/>
              <a:buChar char="u"/>
            </a:pP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物流电商的横向拓展</a:t>
            </a:r>
          </a:p>
        </p:txBody>
      </p:sp>
      <p:sp>
        <p:nvSpPr>
          <p:cNvPr id="134" name="矩形 133"/>
          <p:cNvSpPr/>
          <p:nvPr/>
        </p:nvSpPr>
        <p:spPr>
          <a:xfrm>
            <a:off x="7048500" y="4676775"/>
            <a:ext cx="4039235" cy="2446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charset="0"/>
              <a:buChar char="u"/>
            </a:pP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物流金融服务</a:t>
            </a:r>
          </a:p>
        </p:txBody>
      </p:sp>
      <p:sp>
        <p:nvSpPr>
          <p:cNvPr id="136" name="矩形 135"/>
          <p:cNvSpPr/>
          <p:nvPr/>
        </p:nvSpPr>
        <p:spPr>
          <a:xfrm>
            <a:off x="7048500" y="2926080"/>
            <a:ext cx="4039235" cy="2693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charset="0"/>
              <a:buChar char="u"/>
            </a:pP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规模化以后，上游集采有</a:t>
            </a:r>
            <a:r>
              <a:rPr lang="en-US" altLang="zh-CN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10%~15%</a:t>
            </a: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的议价空间</a:t>
            </a:r>
          </a:p>
        </p:txBody>
      </p:sp>
      <p:sp>
        <p:nvSpPr>
          <p:cNvPr id="137" name="矩形 136"/>
          <p:cNvSpPr/>
          <p:nvPr/>
        </p:nvSpPr>
        <p:spPr>
          <a:xfrm>
            <a:off x="7048500" y="3509645"/>
            <a:ext cx="4039235" cy="2693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charset="0"/>
              <a:buChar char="u"/>
            </a:pP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物流车辆及人员保险集采有</a:t>
            </a:r>
            <a:r>
              <a:rPr lang="en-US" altLang="zh-CN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20%</a:t>
            </a: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以上返利空间</a:t>
            </a:r>
          </a:p>
        </p:txBody>
      </p:sp>
      <p:grpSp>
        <p:nvGrpSpPr>
          <p:cNvPr id="9" name="组合 158"/>
          <p:cNvGrpSpPr/>
          <p:nvPr/>
        </p:nvGrpSpPr>
        <p:grpSpPr>
          <a:xfrm>
            <a:off x="6862445" y="2118995"/>
            <a:ext cx="4568825" cy="3857625"/>
            <a:chOff x="11377" y="3337"/>
            <a:chExt cx="7195" cy="6075"/>
          </a:xfrm>
        </p:grpSpPr>
        <p:sp>
          <p:nvSpPr>
            <p:cNvPr id="151" name="流程图: 可选过程 150"/>
            <p:cNvSpPr/>
            <p:nvPr/>
          </p:nvSpPr>
          <p:spPr>
            <a:xfrm>
              <a:off x="11377" y="3876"/>
              <a:ext cx="7195" cy="5536"/>
            </a:xfrm>
            <a:prstGeom prst="flowChartAlternateProcess">
              <a:avLst/>
            </a:prstGeom>
            <a:noFill/>
            <a:ln w="12700">
              <a:solidFill>
                <a:schemeClr val="tx1">
                  <a:lumMod val="50000"/>
                  <a:lumOff val="50000"/>
                </a:schemeClr>
              </a:solidFill>
              <a:prstDash val="sysDash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EA8010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流程图: 可选过程 146"/>
            <p:cNvSpPr/>
            <p:nvPr/>
          </p:nvSpPr>
          <p:spPr>
            <a:xfrm>
              <a:off x="13481" y="3337"/>
              <a:ext cx="2538" cy="1058"/>
            </a:xfrm>
            <a:prstGeom prst="flowChartAlternateProcess">
              <a:avLst/>
            </a:prstGeom>
            <a:solidFill>
              <a:srgbClr val="EA80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13545" y="3609"/>
              <a:ext cx="2404" cy="48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未来拓展空间</a:t>
              </a:r>
              <a:endParaRPr lang="zh-CN" altLang="en-US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50" name="Isosceles Triangle 56"/>
          <p:cNvSpPr/>
          <p:nvPr/>
        </p:nvSpPr>
        <p:spPr>
          <a:xfrm rot="5400000">
            <a:off x="5364480" y="3505200"/>
            <a:ext cx="1896745" cy="738505"/>
          </a:xfrm>
          <a:prstGeom prst="triangle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1000">
                <a:schemeClr val="bg1">
                  <a:lumMod val="75000"/>
                  <a:alpha val="13000"/>
                </a:schemeClr>
              </a:gs>
              <a:gs pos="100000">
                <a:schemeClr val="bg1">
                  <a:lumMod val="50000"/>
                </a:schemeClr>
              </a:gs>
              <a:gs pos="81000">
                <a:schemeClr val="bg1">
                  <a:lumMod val="65000"/>
                  <a:alpha val="89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4" name="矩形 3"/>
          <p:cNvSpPr/>
          <p:nvPr/>
        </p:nvSpPr>
        <p:spPr>
          <a:xfrm>
            <a:off x="7048500" y="5260340"/>
            <a:ext cx="4244975" cy="2446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indent="-285750">
              <a:lnSpc>
                <a:spcPct val="125000"/>
              </a:lnSpc>
              <a:buFont typeface="Wingdings" panose="05000000000000000000" charset="0"/>
              <a:buChar char="u"/>
            </a:pP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车货匹配服务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4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900"/>
                            </p:stCondLst>
                            <p:childTnLst>
                              <p:par>
                                <p:cTn id="17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5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0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7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2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3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1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66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7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82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/>
      <p:bldP spid="129" grpId="0"/>
      <p:bldP spid="129" grpId="1"/>
      <p:bldP spid="130" grpId="0"/>
      <p:bldP spid="131" grpId="0"/>
      <p:bldP spid="133" grpId="0"/>
      <p:bldP spid="134" grpId="0"/>
      <p:bldP spid="136" grpId="0"/>
      <p:bldP spid="137" grpId="0"/>
      <p:bldP spid="150" grpId="0" bldLvl="0" animBg="1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5.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业务模式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5.3</a:t>
            </a:r>
            <a:r>
              <a:rPr lang="en-US" altLang="ko-KR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 </a:t>
            </a: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模式架构</a:t>
            </a:r>
            <a:endParaRPr lang="zh-CN" altLang="en-US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3" name="组合 10"/>
          <p:cNvGrpSpPr/>
          <p:nvPr/>
        </p:nvGrpSpPr>
        <p:grpSpPr>
          <a:xfrm>
            <a:off x="6667504" y="3495701"/>
            <a:ext cx="1421918" cy="862097"/>
            <a:chOff x="12580" y="5888"/>
            <a:chExt cx="2096" cy="1262"/>
          </a:xfrm>
          <a:solidFill>
            <a:srgbClr val="EA8010"/>
          </a:solidFill>
        </p:grpSpPr>
        <p:sp>
          <p:nvSpPr>
            <p:cNvPr id="76" name="椭圆 75"/>
            <p:cNvSpPr/>
            <p:nvPr/>
          </p:nvSpPr>
          <p:spPr>
            <a:xfrm>
              <a:off x="13001" y="5888"/>
              <a:ext cx="1213" cy="1262"/>
            </a:xfrm>
            <a:prstGeom prst="ellipse">
              <a:avLst/>
            </a:prstGeom>
            <a:grpFill/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</p:sp>
        <p:sp>
          <p:nvSpPr>
            <p:cNvPr id="7" name="文本框 6"/>
            <p:cNvSpPr txBox="1"/>
            <p:nvPr/>
          </p:nvSpPr>
          <p:spPr>
            <a:xfrm>
              <a:off x="12580" y="6202"/>
              <a:ext cx="2096" cy="6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grpFill/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西航石化</a:t>
              </a:r>
              <a:endParaRPr lang="zh-CN" altLang="en-US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ctr"/>
              <a:r>
                <a:rPr lang="zh-CN" altLang="en-US" sz="12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云平台</a:t>
              </a:r>
              <a:endParaRPr lang="zh-CN" altLang="en-US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1365" y="1562554"/>
            <a:ext cx="2758663" cy="3608177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Group 6"/>
          <p:cNvGrpSpPr/>
          <p:nvPr/>
        </p:nvGrpSpPr>
        <p:grpSpPr>
          <a:xfrm>
            <a:off x="995500" y="5102647"/>
            <a:ext cx="547259" cy="623772"/>
            <a:chOff x="4021138" y="1814513"/>
            <a:chExt cx="669925" cy="763588"/>
          </a:xfrm>
          <a:solidFill>
            <a:schemeClr val="bg1"/>
          </a:solidFill>
        </p:grpSpPr>
        <p:sp>
          <p:nvSpPr>
            <p:cNvPr id="78" name="Freeform 6"/>
            <p:cNvSpPr>
              <a:spLocks noEditPoints="1"/>
            </p:cNvSpPr>
            <p:nvPr/>
          </p:nvSpPr>
          <p:spPr bwMode="auto">
            <a:xfrm>
              <a:off x="4140200" y="1938338"/>
              <a:ext cx="431800" cy="639763"/>
            </a:xfrm>
            <a:custGeom>
              <a:avLst/>
              <a:gdLst>
                <a:gd name="T0" fmla="*/ 96 w 272"/>
                <a:gd name="T1" fmla="*/ 7 h 403"/>
                <a:gd name="T2" fmla="*/ 40 w 272"/>
                <a:gd name="T3" fmla="*/ 40 h 403"/>
                <a:gd name="T4" fmla="*/ 5 w 272"/>
                <a:gd name="T5" fmla="*/ 97 h 403"/>
                <a:gd name="T6" fmla="*/ 1 w 272"/>
                <a:gd name="T7" fmla="*/ 148 h 403"/>
                <a:gd name="T8" fmla="*/ 29 w 272"/>
                <a:gd name="T9" fmla="*/ 232 h 403"/>
                <a:gd name="T10" fmla="*/ 55 w 272"/>
                <a:gd name="T11" fmla="*/ 273 h 403"/>
                <a:gd name="T12" fmla="*/ 63 w 272"/>
                <a:gd name="T13" fmla="*/ 314 h 403"/>
                <a:gd name="T14" fmla="*/ 55 w 272"/>
                <a:gd name="T15" fmla="*/ 329 h 403"/>
                <a:gd name="T16" fmla="*/ 55 w 272"/>
                <a:gd name="T17" fmla="*/ 349 h 403"/>
                <a:gd name="T18" fmla="*/ 55 w 272"/>
                <a:gd name="T19" fmla="*/ 364 h 403"/>
                <a:gd name="T20" fmla="*/ 61 w 272"/>
                <a:gd name="T21" fmla="*/ 384 h 403"/>
                <a:gd name="T22" fmla="*/ 80 w 272"/>
                <a:gd name="T23" fmla="*/ 402 h 403"/>
                <a:gd name="T24" fmla="*/ 189 w 272"/>
                <a:gd name="T25" fmla="*/ 403 h 403"/>
                <a:gd name="T26" fmla="*/ 206 w 272"/>
                <a:gd name="T27" fmla="*/ 387 h 403"/>
                <a:gd name="T28" fmla="*/ 217 w 272"/>
                <a:gd name="T29" fmla="*/ 370 h 403"/>
                <a:gd name="T30" fmla="*/ 217 w 272"/>
                <a:gd name="T31" fmla="*/ 349 h 403"/>
                <a:gd name="T32" fmla="*/ 217 w 272"/>
                <a:gd name="T33" fmla="*/ 334 h 403"/>
                <a:gd name="T34" fmla="*/ 212 w 272"/>
                <a:gd name="T35" fmla="*/ 316 h 403"/>
                <a:gd name="T36" fmla="*/ 214 w 272"/>
                <a:gd name="T37" fmla="*/ 278 h 403"/>
                <a:gd name="T38" fmla="*/ 236 w 272"/>
                <a:gd name="T39" fmla="*/ 243 h 403"/>
                <a:gd name="T40" fmla="*/ 269 w 272"/>
                <a:gd name="T41" fmla="*/ 161 h 403"/>
                <a:gd name="T42" fmla="*/ 270 w 272"/>
                <a:gd name="T43" fmla="*/ 110 h 403"/>
                <a:gd name="T44" fmla="*/ 241 w 272"/>
                <a:gd name="T45" fmla="*/ 50 h 403"/>
                <a:gd name="T46" fmla="*/ 189 w 272"/>
                <a:gd name="T47" fmla="*/ 11 h 403"/>
                <a:gd name="T48" fmla="*/ 136 w 272"/>
                <a:gd name="T49" fmla="*/ 0 h 403"/>
                <a:gd name="T50" fmla="*/ 201 w 272"/>
                <a:gd name="T51" fmla="*/ 367 h 403"/>
                <a:gd name="T52" fmla="*/ 202 w 272"/>
                <a:gd name="T53" fmla="*/ 373 h 403"/>
                <a:gd name="T54" fmla="*/ 192 w 272"/>
                <a:gd name="T55" fmla="*/ 385 h 403"/>
                <a:gd name="T56" fmla="*/ 87 w 272"/>
                <a:gd name="T57" fmla="*/ 389 h 403"/>
                <a:gd name="T58" fmla="*/ 79 w 272"/>
                <a:gd name="T59" fmla="*/ 381 h 403"/>
                <a:gd name="T60" fmla="*/ 69 w 272"/>
                <a:gd name="T61" fmla="*/ 370 h 403"/>
                <a:gd name="T62" fmla="*/ 71 w 272"/>
                <a:gd name="T63" fmla="*/ 353 h 403"/>
                <a:gd name="T64" fmla="*/ 70 w 272"/>
                <a:gd name="T65" fmla="*/ 347 h 403"/>
                <a:gd name="T66" fmla="*/ 70 w 272"/>
                <a:gd name="T67" fmla="*/ 332 h 403"/>
                <a:gd name="T68" fmla="*/ 72 w 272"/>
                <a:gd name="T69" fmla="*/ 324 h 403"/>
                <a:gd name="T70" fmla="*/ 203 w 272"/>
                <a:gd name="T71" fmla="*/ 329 h 403"/>
                <a:gd name="T72" fmla="*/ 203 w 272"/>
                <a:gd name="T73" fmla="*/ 347 h 403"/>
                <a:gd name="T74" fmla="*/ 92 w 272"/>
                <a:gd name="T75" fmla="*/ 196 h 403"/>
                <a:gd name="T76" fmla="*/ 148 w 272"/>
                <a:gd name="T77" fmla="*/ 186 h 403"/>
                <a:gd name="T78" fmla="*/ 109 w 272"/>
                <a:gd name="T79" fmla="*/ 310 h 403"/>
                <a:gd name="T80" fmla="*/ 197 w 272"/>
                <a:gd name="T81" fmla="*/ 285 h 403"/>
                <a:gd name="T82" fmla="*/ 185 w 272"/>
                <a:gd name="T83" fmla="*/ 170 h 403"/>
                <a:gd name="T84" fmla="*/ 148 w 272"/>
                <a:gd name="T85" fmla="*/ 168 h 403"/>
                <a:gd name="T86" fmla="*/ 92 w 272"/>
                <a:gd name="T87" fmla="*/ 178 h 403"/>
                <a:gd name="T88" fmla="*/ 77 w 272"/>
                <a:gd name="T89" fmla="*/ 310 h 403"/>
                <a:gd name="T90" fmla="*/ 68 w 272"/>
                <a:gd name="T91" fmla="*/ 265 h 403"/>
                <a:gd name="T92" fmla="*/ 41 w 272"/>
                <a:gd name="T93" fmla="*/ 225 h 403"/>
                <a:gd name="T94" fmla="*/ 15 w 272"/>
                <a:gd name="T95" fmla="*/ 147 h 403"/>
                <a:gd name="T96" fmla="*/ 19 w 272"/>
                <a:gd name="T97" fmla="*/ 101 h 403"/>
                <a:gd name="T98" fmla="*/ 49 w 272"/>
                <a:gd name="T99" fmla="*/ 51 h 403"/>
                <a:gd name="T100" fmla="*/ 99 w 272"/>
                <a:gd name="T101" fmla="*/ 21 h 403"/>
                <a:gd name="T102" fmla="*/ 149 w 272"/>
                <a:gd name="T103" fmla="*/ 16 h 403"/>
                <a:gd name="T104" fmla="*/ 204 w 272"/>
                <a:gd name="T105" fmla="*/ 36 h 403"/>
                <a:gd name="T106" fmla="*/ 244 w 272"/>
                <a:gd name="T107" fmla="*/ 79 h 403"/>
                <a:gd name="T108" fmla="*/ 258 w 272"/>
                <a:gd name="T109" fmla="*/ 138 h 403"/>
                <a:gd name="T110" fmla="*/ 245 w 272"/>
                <a:gd name="T111" fmla="*/ 194 h 403"/>
                <a:gd name="T112" fmla="*/ 208 w 272"/>
                <a:gd name="T113" fmla="*/ 26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72" h="403">
                  <a:moveTo>
                    <a:pt x="136" y="0"/>
                  </a:moveTo>
                  <a:lnTo>
                    <a:pt x="136" y="0"/>
                  </a:lnTo>
                  <a:lnTo>
                    <a:pt x="122" y="2"/>
                  </a:lnTo>
                  <a:lnTo>
                    <a:pt x="109" y="4"/>
                  </a:lnTo>
                  <a:lnTo>
                    <a:pt x="96" y="7"/>
                  </a:lnTo>
                  <a:lnTo>
                    <a:pt x="83" y="11"/>
                  </a:lnTo>
                  <a:lnTo>
                    <a:pt x="71" y="18"/>
                  </a:lnTo>
                  <a:lnTo>
                    <a:pt x="59" y="24"/>
                  </a:lnTo>
                  <a:lnTo>
                    <a:pt x="49" y="32"/>
                  </a:lnTo>
                  <a:lnTo>
                    <a:pt x="40" y="40"/>
                  </a:lnTo>
                  <a:lnTo>
                    <a:pt x="31" y="50"/>
                  </a:lnTo>
                  <a:lnTo>
                    <a:pt x="22" y="61"/>
                  </a:lnTo>
                  <a:lnTo>
                    <a:pt x="16" y="73"/>
                  </a:lnTo>
                  <a:lnTo>
                    <a:pt x="11" y="85"/>
                  </a:lnTo>
                  <a:lnTo>
                    <a:pt x="5" y="97"/>
                  </a:lnTo>
                  <a:lnTo>
                    <a:pt x="2" y="110"/>
                  </a:lnTo>
                  <a:lnTo>
                    <a:pt x="0" y="124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1" y="148"/>
                  </a:lnTo>
                  <a:lnTo>
                    <a:pt x="3" y="161"/>
                  </a:lnTo>
                  <a:lnTo>
                    <a:pt x="6" y="178"/>
                  </a:lnTo>
                  <a:lnTo>
                    <a:pt x="13" y="198"/>
                  </a:lnTo>
                  <a:lnTo>
                    <a:pt x="22" y="220"/>
                  </a:lnTo>
                  <a:lnTo>
                    <a:pt x="29" y="232"/>
                  </a:lnTo>
                  <a:lnTo>
                    <a:pt x="35" y="243"/>
                  </a:lnTo>
                  <a:lnTo>
                    <a:pt x="44" y="255"/>
                  </a:lnTo>
                  <a:lnTo>
                    <a:pt x="53" y="268"/>
                  </a:lnTo>
                  <a:lnTo>
                    <a:pt x="53" y="268"/>
                  </a:lnTo>
                  <a:lnTo>
                    <a:pt x="55" y="273"/>
                  </a:lnTo>
                  <a:lnTo>
                    <a:pt x="58" y="277"/>
                  </a:lnTo>
                  <a:lnTo>
                    <a:pt x="60" y="289"/>
                  </a:lnTo>
                  <a:lnTo>
                    <a:pt x="62" y="301"/>
                  </a:lnTo>
                  <a:lnTo>
                    <a:pt x="63" y="314"/>
                  </a:lnTo>
                  <a:lnTo>
                    <a:pt x="63" y="314"/>
                  </a:lnTo>
                  <a:lnTo>
                    <a:pt x="59" y="316"/>
                  </a:lnTo>
                  <a:lnTo>
                    <a:pt x="57" y="319"/>
                  </a:lnTo>
                  <a:lnTo>
                    <a:pt x="55" y="323"/>
                  </a:lnTo>
                  <a:lnTo>
                    <a:pt x="55" y="329"/>
                  </a:lnTo>
                  <a:lnTo>
                    <a:pt x="55" y="329"/>
                  </a:lnTo>
                  <a:lnTo>
                    <a:pt x="55" y="334"/>
                  </a:lnTo>
                  <a:lnTo>
                    <a:pt x="58" y="339"/>
                  </a:lnTo>
                  <a:lnTo>
                    <a:pt x="58" y="339"/>
                  </a:lnTo>
                  <a:lnTo>
                    <a:pt x="55" y="344"/>
                  </a:lnTo>
                  <a:lnTo>
                    <a:pt x="55" y="349"/>
                  </a:lnTo>
                  <a:lnTo>
                    <a:pt x="55" y="349"/>
                  </a:lnTo>
                  <a:lnTo>
                    <a:pt x="55" y="355"/>
                  </a:lnTo>
                  <a:lnTo>
                    <a:pt x="58" y="360"/>
                  </a:lnTo>
                  <a:lnTo>
                    <a:pt x="58" y="360"/>
                  </a:lnTo>
                  <a:lnTo>
                    <a:pt x="55" y="364"/>
                  </a:lnTo>
                  <a:lnTo>
                    <a:pt x="55" y="370"/>
                  </a:lnTo>
                  <a:lnTo>
                    <a:pt x="55" y="370"/>
                  </a:lnTo>
                  <a:lnTo>
                    <a:pt x="55" y="375"/>
                  </a:lnTo>
                  <a:lnTo>
                    <a:pt x="57" y="381"/>
                  </a:lnTo>
                  <a:lnTo>
                    <a:pt x="61" y="384"/>
                  </a:lnTo>
                  <a:lnTo>
                    <a:pt x="66" y="387"/>
                  </a:lnTo>
                  <a:lnTo>
                    <a:pt x="66" y="387"/>
                  </a:lnTo>
                  <a:lnTo>
                    <a:pt x="68" y="394"/>
                  </a:lnTo>
                  <a:lnTo>
                    <a:pt x="73" y="399"/>
                  </a:lnTo>
                  <a:lnTo>
                    <a:pt x="80" y="402"/>
                  </a:lnTo>
                  <a:lnTo>
                    <a:pt x="83" y="403"/>
                  </a:lnTo>
                  <a:lnTo>
                    <a:pt x="87" y="403"/>
                  </a:lnTo>
                  <a:lnTo>
                    <a:pt x="185" y="403"/>
                  </a:lnTo>
                  <a:lnTo>
                    <a:pt x="185" y="403"/>
                  </a:lnTo>
                  <a:lnTo>
                    <a:pt x="189" y="403"/>
                  </a:lnTo>
                  <a:lnTo>
                    <a:pt x="192" y="402"/>
                  </a:lnTo>
                  <a:lnTo>
                    <a:pt x="198" y="399"/>
                  </a:lnTo>
                  <a:lnTo>
                    <a:pt x="204" y="394"/>
                  </a:lnTo>
                  <a:lnTo>
                    <a:pt x="206" y="387"/>
                  </a:lnTo>
                  <a:lnTo>
                    <a:pt x="206" y="387"/>
                  </a:lnTo>
                  <a:lnTo>
                    <a:pt x="210" y="384"/>
                  </a:lnTo>
                  <a:lnTo>
                    <a:pt x="215" y="381"/>
                  </a:lnTo>
                  <a:lnTo>
                    <a:pt x="217" y="375"/>
                  </a:lnTo>
                  <a:lnTo>
                    <a:pt x="217" y="370"/>
                  </a:lnTo>
                  <a:lnTo>
                    <a:pt x="217" y="370"/>
                  </a:lnTo>
                  <a:lnTo>
                    <a:pt x="217" y="364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7" y="355"/>
                  </a:lnTo>
                  <a:lnTo>
                    <a:pt x="217" y="349"/>
                  </a:lnTo>
                  <a:lnTo>
                    <a:pt x="217" y="349"/>
                  </a:lnTo>
                  <a:lnTo>
                    <a:pt x="217" y="344"/>
                  </a:lnTo>
                  <a:lnTo>
                    <a:pt x="214" y="339"/>
                  </a:lnTo>
                  <a:lnTo>
                    <a:pt x="214" y="339"/>
                  </a:lnTo>
                  <a:lnTo>
                    <a:pt x="217" y="334"/>
                  </a:lnTo>
                  <a:lnTo>
                    <a:pt x="217" y="329"/>
                  </a:lnTo>
                  <a:lnTo>
                    <a:pt x="217" y="329"/>
                  </a:lnTo>
                  <a:lnTo>
                    <a:pt x="217" y="323"/>
                  </a:lnTo>
                  <a:lnTo>
                    <a:pt x="215" y="319"/>
                  </a:lnTo>
                  <a:lnTo>
                    <a:pt x="212" y="316"/>
                  </a:lnTo>
                  <a:lnTo>
                    <a:pt x="208" y="313"/>
                  </a:lnTo>
                  <a:lnTo>
                    <a:pt x="208" y="313"/>
                  </a:lnTo>
                  <a:lnTo>
                    <a:pt x="209" y="303"/>
                  </a:lnTo>
                  <a:lnTo>
                    <a:pt x="210" y="290"/>
                  </a:lnTo>
                  <a:lnTo>
                    <a:pt x="214" y="278"/>
                  </a:lnTo>
                  <a:lnTo>
                    <a:pt x="216" y="273"/>
                  </a:lnTo>
                  <a:lnTo>
                    <a:pt x="219" y="268"/>
                  </a:lnTo>
                  <a:lnTo>
                    <a:pt x="219" y="268"/>
                  </a:lnTo>
                  <a:lnTo>
                    <a:pt x="228" y="255"/>
                  </a:lnTo>
                  <a:lnTo>
                    <a:pt x="236" y="243"/>
                  </a:lnTo>
                  <a:lnTo>
                    <a:pt x="243" y="232"/>
                  </a:lnTo>
                  <a:lnTo>
                    <a:pt x="249" y="220"/>
                  </a:lnTo>
                  <a:lnTo>
                    <a:pt x="259" y="198"/>
                  </a:lnTo>
                  <a:lnTo>
                    <a:pt x="265" y="178"/>
                  </a:lnTo>
                  <a:lnTo>
                    <a:pt x="269" y="161"/>
                  </a:lnTo>
                  <a:lnTo>
                    <a:pt x="271" y="148"/>
                  </a:lnTo>
                  <a:lnTo>
                    <a:pt x="272" y="138"/>
                  </a:lnTo>
                  <a:lnTo>
                    <a:pt x="272" y="138"/>
                  </a:lnTo>
                  <a:lnTo>
                    <a:pt x="272" y="124"/>
                  </a:lnTo>
                  <a:lnTo>
                    <a:pt x="270" y="110"/>
                  </a:lnTo>
                  <a:lnTo>
                    <a:pt x="266" y="97"/>
                  </a:lnTo>
                  <a:lnTo>
                    <a:pt x="261" y="85"/>
                  </a:lnTo>
                  <a:lnTo>
                    <a:pt x="256" y="73"/>
                  </a:lnTo>
                  <a:lnTo>
                    <a:pt x="249" y="61"/>
                  </a:lnTo>
                  <a:lnTo>
                    <a:pt x="241" y="50"/>
                  </a:lnTo>
                  <a:lnTo>
                    <a:pt x="232" y="40"/>
                  </a:lnTo>
                  <a:lnTo>
                    <a:pt x="222" y="32"/>
                  </a:lnTo>
                  <a:lnTo>
                    <a:pt x="212" y="24"/>
                  </a:lnTo>
                  <a:lnTo>
                    <a:pt x="201" y="18"/>
                  </a:lnTo>
                  <a:lnTo>
                    <a:pt x="189" y="11"/>
                  </a:lnTo>
                  <a:lnTo>
                    <a:pt x="177" y="7"/>
                  </a:lnTo>
                  <a:lnTo>
                    <a:pt x="163" y="4"/>
                  </a:lnTo>
                  <a:lnTo>
                    <a:pt x="150" y="2"/>
                  </a:lnTo>
                  <a:lnTo>
                    <a:pt x="136" y="0"/>
                  </a:lnTo>
                  <a:lnTo>
                    <a:pt x="136" y="0"/>
                  </a:lnTo>
                  <a:close/>
                  <a:moveTo>
                    <a:pt x="203" y="349"/>
                  </a:moveTo>
                  <a:lnTo>
                    <a:pt x="203" y="349"/>
                  </a:lnTo>
                  <a:lnTo>
                    <a:pt x="203" y="351"/>
                  </a:lnTo>
                  <a:lnTo>
                    <a:pt x="201" y="353"/>
                  </a:lnTo>
                  <a:lnTo>
                    <a:pt x="201" y="367"/>
                  </a:lnTo>
                  <a:lnTo>
                    <a:pt x="201" y="367"/>
                  </a:lnTo>
                  <a:lnTo>
                    <a:pt x="203" y="368"/>
                  </a:lnTo>
                  <a:lnTo>
                    <a:pt x="203" y="370"/>
                  </a:lnTo>
                  <a:lnTo>
                    <a:pt x="203" y="370"/>
                  </a:lnTo>
                  <a:lnTo>
                    <a:pt x="202" y="373"/>
                  </a:lnTo>
                  <a:lnTo>
                    <a:pt x="200" y="374"/>
                  </a:lnTo>
                  <a:lnTo>
                    <a:pt x="193" y="381"/>
                  </a:lnTo>
                  <a:lnTo>
                    <a:pt x="193" y="382"/>
                  </a:lnTo>
                  <a:lnTo>
                    <a:pt x="193" y="382"/>
                  </a:lnTo>
                  <a:lnTo>
                    <a:pt x="192" y="385"/>
                  </a:lnTo>
                  <a:lnTo>
                    <a:pt x="191" y="387"/>
                  </a:lnTo>
                  <a:lnTo>
                    <a:pt x="188" y="389"/>
                  </a:lnTo>
                  <a:lnTo>
                    <a:pt x="185" y="389"/>
                  </a:lnTo>
                  <a:lnTo>
                    <a:pt x="87" y="389"/>
                  </a:lnTo>
                  <a:lnTo>
                    <a:pt x="87" y="389"/>
                  </a:lnTo>
                  <a:lnTo>
                    <a:pt x="84" y="389"/>
                  </a:lnTo>
                  <a:lnTo>
                    <a:pt x="82" y="387"/>
                  </a:lnTo>
                  <a:lnTo>
                    <a:pt x="80" y="385"/>
                  </a:lnTo>
                  <a:lnTo>
                    <a:pt x="79" y="382"/>
                  </a:lnTo>
                  <a:lnTo>
                    <a:pt x="79" y="381"/>
                  </a:lnTo>
                  <a:lnTo>
                    <a:pt x="72" y="374"/>
                  </a:lnTo>
                  <a:lnTo>
                    <a:pt x="72" y="374"/>
                  </a:lnTo>
                  <a:lnTo>
                    <a:pt x="70" y="373"/>
                  </a:lnTo>
                  <a:lnTo>
                    <a:pt x="69" y="370"/>
                  </a:lnTo>
                  <a:lnTo>
                    <a:pt x="69" y="370"/>
                  </a:lnTo>
                  <a:lnTo>
                    <a:pt x="69" y="369"/>
                  </a:lnTo>
                  <a:lnTo>
                    <a:pt x="71" y="367"/>
                  </a:lnTo>
                  <a:lnTo>
                    <a:pt x="176" y="367"/>
                  </a:lnTo>
                  <a:lnTo>
                    <a:pt x="176" y="353"/>
                  </a:lnTo>
                  <a:lnTo>
                    <a:pt x="71" y="353"/>
                  </a:lnTo>
                  <a:lnTo>
                    <a:pt x="71" y="353"/>
                  </a:lnTo>
                  <a:lnTo>
                    <a:pt x="69" y="351"/>
                  </a:lnTo>
                  <a:lnTo>
                    <a:pt x="69" y="349"/>
                  </a:lnTo>
                  <a:lnTo>
                    <a:pt x="69" y="349"/>
                  </a:lnTo>
                  <a:lnTo>
                    <a:pt x="70" y="347"/>
                  </a:lnTo>
                  <a:lnTo>
                    <a:pt x="71" y="346"/>
                  </a:lnTo>
                  <a:lnTo>
                    <a:pt x="176" y="346"/>
                  </a:lnTo>
                  <a:lnTo>
                    <a:pt x="176" y="332"/>
                  </a:lnTo>
                  <a:lnTo>
                    <a:pt x="70" y="332"/>
                  </a:lnTo>
                  <a:lnTo>
                    <a:pt x="70" y="332"/>
                  </a:lnTo>
                  <a:lnTo>
                    <a:pt x="69" y="330"/>
                  </a:lnTo>
                  <a:lnTo>
                    <a:pt x="69" y="329"/>
                  </a:lnTo>
                  <a:lnTo>
                    <a:pt x="69" y="329"/>
                  </a:lnTo>
                  <a:lnTo>
                    <a:pt x="70" y="326"/>
                  </a:lnTo>
                  <a:lnTo>
                    <a:pt x="72" y="324"/>
                  </a:lnTo>
                  <a:lnTo>
                    <a:pt x="200" y="324"/>
                  </a:lnTo>
                  <a:lnTo>
                    <a:pt x="200" y="324"/>
                  </a:lnTo>
                  <a:lnTo>
                    <a:pt x="202" y="326"/>
                  </a:lnTo>
                  <a:lnTo>
                    <a:pt x="203" y="329"/>
                  </a:lnTo>
                  <a:lnTo>
                    <a:pt x="203" y="329"/>
                  </a:lnTo>
                  <a:lnTo>
                    <a:pt x="203" y="331"/>
                  </a:lnTo>
                  <a:lnTo>
                    <a:pt x="201" y="332"/>
                  </a:lnTo>
                  <a:lnTo>
                    <a:pt x="201" y="346"/>
                  </a:lnTo>
                  <a:lnTo>
                    <a:pt x="201" y="346"/>
                  </a:lnTo>
                  <a:lnTo>
                    <a:pt x="203" y="347"/>
                  </a:lnTo>
                  <a:lnTo>
                    <a:pt x="203" y="349"/>
                  </a:lnTo>
                  <a:lnTo>
                    <a:pt x="203" y="349"/>
                  </a:lnTo>
                  <a:close/>
                  <a:moveTo>
                    <a:pt x="109" y="310"/>
                  </a:moveTo>
                  <a:lnTo>
                    <a:pt x="90" y="195"/>
                  </a:lnTo>
                  <a:lnTo>
                    <a:pt x="92" y="196"/>
                  </a:lnTo>
                  <a:lnTo>
                    <a:pt x="103" y="186"/>
                  </a:lnTo>
                  <a:lnTo>
                    <a:pt x="114" y="196"/>
                  </a:lnTo>
                  <a:lnTo>
                    <a:pt x="125" y="186"/>
                  </a:lnTo>
                  <a:lnTo>
                    <a:pt x="137" y="196"/>
                  </a:lnTo>
                  <a:lnTo>
                    <a:pt x="148" y="186"/>
                  </a:lnTo>
                  <a:lnTo>
                    <a:pt x="158" y="196"/>
                  </a:lnTo>
                  <a:lnTo>
                    <a:pt x="170" y="186"/>
                  </a:lnTo>
                  <a:lnTo>
                    <a:pt x="181" y="196"/>
                  </a:lnTo>
                  <a:lnTo>
                    <a:pt x="163" y="310"/>
                  </a:lnTo>
                  <a:lnTo>
                    <a:pt x="109" y="310"/>
                  </a:lnTo>
                  <a:close/>
                  <a:moveTo>
                    <a:pt x="208" y="260"/>
                  </a:moveTo>
                  <a:lnTo>
                    <a:pt x="208" y="260"/>
                  </a:lnTo>
                  <a:lnTo>
                    <a:pt x="204" y="265"/>
                  </a:lnTo>
                  <a:lnTo>
                    <a:pt x="202" y="272"/>
                  </a:lnTo>
                  <a:lnTo>
                    <a:pt x="197" y="285"/>
                  </a:lnTo>
                  <a:lnTo>
                    <a:pt x="195" y="299"/>
                  </a:lnTo>
                  <a:lnTo>
                    <a:pt x="194" y="310"/>
                  </a:lnTo>
                  <a:lnTo>
                    <a:pt x="177" y="310"/>
                  </a:lnTo>
                  <a:lnTo>
                    <a:pt x="200" y="172"/>
                  </a:lnTo>
                  <a:lnTo>
                    <a:pt x="185" y="170"/>
                  </a:lnTo>
                  <a:lnTo>
                    <a:pt x="184" y="174"/>
                  </a:lnTo>
                  <a:lnTo>
                    <a:pt x="181" y="178"/>
                  </a:lnTo>
                  <a:lnTo>
                    <a:pt x="170" y="168"/>
                  </a:lnTo>
                  <a:lnTo>
                    <a:pt x="158" y="178"/>
                  </a:lnTo>
                  <a:lnTo>
                    <a:pt x="148" y="168"/>
                  </a:lnTo>
                  <a:lnTo>
                    <a:pt x="137" y="178"/>
                  </a:lnTo>
                  <a:lnTo>
                    <a:pt x="125" y="168"/>
                  </a:lnTo>
                  <a:lnTo>
                    <a:pt x="114" y="178"/>
                  </a:lnTo>
                  <a:lnTo>
                    <a:pt x="103" y="168"/>
                  </a:lnTo>
                  <a:lnTo>
                    <a:pt x="92" y="178"/>
                  </a:lnTo>
                  <a:lnTo>
                    <a:pt x="86" y="173"/>
                  </a:lnTo>
                  <a:lnTo>
                    <a:pt x="86" y="170"/>
                  </a:lnTo>
                  <a:lnTo>
                    <a:pt x="72" y="172"/>
                  </a:lnTo>
                  <a:lnTo>
                    <a:pt x="95" y="310"/>
                  </a:lnTo>
                  <a:lnTo>
                    <a:pt x="77" y="310"/>
                  </a:lnTo>
                  <a:lnTo>
                    <a:pt x="77" y="310"/>
                  </a:lnTo>
                  <a:lnTo>
                    <a:pt x="76" y="299"/>
                  </a:lnTo>
                  <a:lnTo>
                    <a:pt x="74" y="285"/>
                  </a:lnTo>
                  <a:lnTo>
                    <a:pt x="71" y="272"/>
                  </a:lnTo>
                  <a:lnTo>
                    <a:pt x="68" y="265"/>
                  </a:lnTo>
                  <a:lnTo>
                    <a:pt x="63" y="260"/>
                  </a:lnTo>
                  <a:lnTo>
                    <a:pt x="63" y="260"/>
                  </a:lnTo>
                  <a:lnTo>
                    <a:pt x="55" y="248"/>
                  </a:lnTo>
                  <a:lnTo>
                    <a:pt x="47" y="236"/>
                  </a:lnTo>
                  <a:lnTo>
                    <a:pt x="41" y="225"/>
                  </a:lnTo>
                  <a:lnTo>
                    <a:pt x="35" y="214"/>
                  </a:lnTo>
                  <a:lnTo>
                    <a:pt x="27" y="194"/>
                  </a:lnTo>
                  <a:lnTo>
                    <a:pt x="20" y="175"/>
                  </a:lnTo>
                  <a:lnTo>
                    <a:pt x="17" y="159"/>
                  </a:lnTo>
                  <a:lnTo>
                    <a:pt x="15" y="147"/>
                  </a:lnTo>
                  <a:lnTo>
                    <a:pt x="14" y="138"/>
                  </a:lnTo>
                  <a:lnTo>
                    <a:pt x="14" y="138"/>
                  </a:lnTo>
                  <a:lnTo>
                    <a:pt x="14" y="125"/>
                  </a:lnTo>
                  <a:lnTo>
                    <a:pt x="16" y="113"/>
                  </a:lnTo>
                  <a:lnTo>
                    <a:pt x="19" y="101"/>
                  </a:lnTo>
                  <a:lnTo>
                    <a:pt x="23" y="90"/>
                  </a:lnTo>
                  <a:lnTo>
                    <a:pt x="29" y="79"/>
                  </a:lnTo>
                  <a:lnTo>
                    <a:pt x="34" y="69"/>
                  </a:lnTo>
                  <a:lnTo>
                    <a:pt x="42" y="60"/>
                  </a:lnTo>
                  <a:lnTo>
                    <a:pt x="49" y="51"/>
                  </a:lnTo>
                  <a:lnTo>
                    <a:pt x="58" y="43"/>
                  </a:lnTo>
                  <a:lnTo>
                    <a:pt x="68" y="36"/>
                  </a:lnTo>
                  <a:lnTo>
                    <a:pt x="77" y="30"/>
                  </a:lnTo>
                  <a:lnTo>
                    <a:pt x="88" y="24"/>
                  </a:lnTo>
                  <a:lnTo>
                    <a:pt x="99" y="21"/>
                  </a:lnTo>
                  <a:lnTo>
                    <a:pt x="111" y="18"/>
                  </a:lnTo>
                  <a:lnTo>
                    <a:pt x="123" y="16"/>
                  </a:lnTo>
                  <a:lnTo>
                    <a:pt x="136" y="16"/>
                  </a:lnTo>
                  <a:lnTo>
                    <a:pt x="136" y="16"/>
                  </a:lnTo>
                  <a:lnTo>
                    <a:pt x="149" y="16"/>
                  </a:lnTo>
                  <a:lnTo>
                    <a:pt x="161" y="18"/>
                  </a:lnTo>
                  <a:lnTo>
                    <a:pt x="173" y="21"/>
                  </a:lnTo>
                  <a:lnTo>
                    <a:pt x="183" y="24"/>
                  </a:lnTo>
                  <a:lnTo>
                    <a:pt x="194" y="30"/>
                  </a:lnTo>
                  <a:lnTo>
                    <a:pt x="204" y="36"/>
                  </a:lnTo>
                  <a:lnTo>
                    <a:pt x="214" y="43"/>
                  </a:lnTo>
                  <a:lnTo>
                    <a:pt x="222" y="51"/>
                  </a:lnTo>
                  <a:lnTo>
                    <a:pt x="230" y="60"/>
                  </a:lnTo>
                  <a:lnTo>
                    <a:pt x="237" y="69"/>
                  </a:lnTo>
                  <a:lnTo>
                    <a:pt x="244" y="79"/>
                  </a:lnTo>
                  <a:lnTo>
                    <a:pt x="248" y="90"/>
                  </a:lnTo>
                  <a:lnTo>
                    <a:pt x="252" y="101"/>
                  </a:lnTo>
                  <a:lnTo>
                    <a:pt x="256" y="113"/>
                  </a:lnTo>
                  <a:lnTo>
                    <a:pt x="258" y="125"/>
                  </a:lnTo>
                  <a:lnTo>
                    <a:pt x="258" y="138"/>
                  </a:lnTo>
                  <a:lnTo>
                    <a:pt x="258" y="138"/>
                  </a:lnTo>
                  <a:lnTo>
                    <a:pt x="257" y="147"/>
                  </a:lnTo>
                  <a:lnTo>
                    <a:pt x="255" y="159"/>
                  </a:lnTo>
                  <a:lnTo>
                    <a:pt x="251" y="175"/>
                  </a:lnTo>
                  <a:lnTo>
                    <a:pt x="245" y="194"/>
                  </a:lnTo>
                  <a:lnTo>
                    <a:pt x="236" y="214"/>
                  </a:lnTo>
                  <a:lnTo>
                    <a:pt x="231" y="225"/>
                  </a:lnTo>
                  <a:lnTo>
                    <a:pt x="224" y="236"/>
                  </a:lnTo>
                  <a:lnTo>
                    <a:pt x="217" y="248"/>
                  </a:lnTo>
                  <a:lnTo>
                    <a:pt x="208" y="260"/>
                  </a:lnTo>
                  <a:lnTo>
                    <a:pt x="208" y="2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9" name="Rectangle 7"/>
            <p:cNvSpPr>
              <a:spLocks noChangeArrowheads="1"/>
            </p:cNvSpPr>
            <p:nvPr/>
          </p:nvSpPr>
          <p:spPr bwMode="auto">
            <a:xfrm>
              <a:off x="4338638" y="1814513"/>
              <a:ext cx="23813" cy="68263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0" name="Freeform 8"/>
            <p:cNvSpPr/>
            <p:nvPr/>
          </p:nvSpPr>
          <p:spPr bwMode="auto">
            <a:xfrm>
              <a:off x="4173538" y="1855788"/>
              <a:ext cx="55563" cy="71438"/>
            </a:xfrm>
            <a:custGeom>
              <a:avLst/>
              <a:gdLst>
                <a:gd name="T0" fmla="*/ 35 w 35"/>
                <a:gd name="T1" fmla="*/ 37 h 45"/>
                <a:gd name="T2" fmla="*/ 12 w 35"/>
                <a:gd name="T3" fmla="*/ 0 h 45"/>
                <a:gd name="T4" fmla="*/ 0 w 35"/>
                <a:gd name="T5" fmla="*/ 7 h 45"/>
                <a:gd name="T6" fmla="*/ 22 w 35"/>
                <a:gd name="T7" fmla="*/ 45 h 45"/>
                <a:gd name="T8" fmla="*/ 35 w 35"/>
                <a:gd name="T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5">
                  <a:moveTo>
                    <a:pt x="35" y="37"/>
                  </a:moveTo>
                  <a:lnTo>
                    <a:pt x="12" y="0"/>
                  </a:lnTo>
                  <a:lnTo>
                    <a:pt x="0" y="7"/>
                  </a:lnTo>
                  <a:lnTo>
                    <a:pt x="22" y="45"/>
                  </a:lnTo>
                  <a:lnTo>
                    <a:pt x="35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1" name="Freeform 9"/>
            <p:cNvSpPr/>
            <p:nvPr/>
          </p:nvSpPr>
          <p:spPr bwMode="auto">
            <a:xfrm>
              <a:off x="4057650" y="1976438"/>
              <a:ext cx="69850" cy="53975"/>
            </a:xfrm>
            <a:custGeom>
              <a:avLst/>
              <a:gdLst>
                <a:gd name="T0" fmla="*/ 44 w 44"/>
                <a:gd name="T1" fmla="*/ 22 h 34"/>
                <a:gd name="T2" fmla="*/ 7 w 44"/>
                <a:gd name="T3" fmla="*/ 0 h 34"/>
                <a:gd name="T4" fmla="*/ 0 w 44"/>
                <a:gd name="T5" fmla="*/ 12 h 34"/>
                <a:gd name="T6" fmla="*/ 38 w 44"/>
                <a:gd name="T7" fmla="*/ 34 h 34"/>
                <a:gd name="T8" fmla="*/ 44 w 44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34">
                  <a:moveTo>
                    <a:pt x="44" y="22"/>
                  </a:moveTo>
                  <a:lnTo>
                    <a:pt x="7" y="0"/>
                  </a:lnTo>
                  <a:lnTo>
                    <a:pt x="0" y="12"/>
                  </a:lnTo>
                  <a:lnTo>
                    <a:pt x="38" y="34"/>
                  </a:lnTo>
                  <a:lnTo>
                    <a:pt x="44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" name="Rectangle 10"/>
            <p:cNvSpPr>
              <a:spLocks noChangeArrowheads="1"/>
            </p:cNvSpPr>
            <p:nvPr/>
          </p:nvSpPr>
          <p:spPr bwMode="auto">
            <a:xfrm>
              <a:off x="4021138" y="2143125"/>
              <a:ext cx="68263" cy="22225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3" name="Rectangle 11"/>
            <p:cNvSpPr>
              <a:spLocks noChangeArrowheads="1"/>
            </p:cNvSpPr>
            <p:nvPr/>
          </p:nvSpPr>
          <p:spPr bwMode="auto">
            <a:xfrm>
              <a:off x="4621213" y="2133600"/>
              <a:ext cx="69850" cy="22225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4" name="Freeform 12"/>
            <p:cNvSpPr/>
            <p:nvPr/>
          </p:nvSpPr>
          <p:spPr bwMode="auto">
            <a:xfrm>
              <a:off x="4578350" y="1966913"/>
              <a:ext cx="69850" cy="53975"/>
            </a:xfrm>
            <a:custGeom>
              <a:avLst/>
              <a:gdLst>
                <a:gd name="T0" fmla="*/ 44 w 44"/>
                <a:gd name="T1" fmla="*/ 13 h 34"/>
                <a:gd name="T2" fmla="*/ 38 w 44"/>
                <a:gd name="T3" fmla="*/ 0 h 34"/>
                <a:gd name="T4" fmla="*/ 0 w 44"/>
                <a:gd name="T5" fmla="*/ 22 h 34"/>
                <a:gd name="T6" fmla="*/ 7 w 44"/>
                <a:gd name="T7" fmla="*/ 34 h 34"/>
                <a:gd name="T8" fmla="*/ 44 w 44"/>
                <a:gd name="T9" fmla="*/ 1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34">
                  <a:moveTo>
                    <a:pt x="44" y="13"/>
                  </a:moveTo>
                  <a:lnTo>
                    <a:pt x="38" y="0"/>
                  </a:lnTo>
                  <a:lnTo>
                    <a:pt x="0" y="22"/>
                  </a:lnTo>
                  <a:lnTo>
                    <a:pt x="7" y="34"/>
                  </a:lnTo>
                  <a:lnTo>
                    <a:pt x="44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7" name="Freeform 13"/>
            <p:cNvSpPr/>
            <p:nvPr/>
          </p:nvSpPr>
          <p:spPr bwMode="auto">
            <a:xfrm>
              <a:off x="4473575" y="1849438"/>
              <a:ext cx="55563" cy="73025"/>
            </a:xfrm>
            <a:custGeom>
              <a:avLst/>
              <a:gdLst>
                <a:gd name="T0" fmla="*/ 35 w 35"/>
                <a:gd name="T1" fmla="*/ 8 h 46"/>
                <a:gd name="T2" fmla="*/ 23 w 35"/>
                <a:gd name="T3" fmla="*/ 0 h 46"/>
                <a:gd name="T4" fmla="*/ 0 w 35"/>
                <a:gd name="T5" fmla="*/ 38 h 46"/>
                <a:gd name="T6" fmla="*/ 13 w 35"/>
                <a:gd name="T7" fmla="*/ 46 h 46"/>
                <a:gd name="T8" fmla="*/ 35 w 35"/>
                <a:gd name="T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6">
                  <a:moveTo>
                    <a:pt x="35" y="8"/>
                  </a:moveTo>
                  <a:lnTo>
                    <a:pt x="23" y="0"/>
                  </a:lnTo>
                  <a:lnTo>
                    <a:pt x="0" y="38"/>
                  </a:lnTo>
                  <a:lnTo>
                    <a:pt x="13" y="46"/>
                  </a:lnTo>
                  <a:lnTo>
                    <a:pt x="35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Freeform 14"/>
            <p:cNvSpPr/>
            <p:nvPr/>
          </p:nvSpPr>
          <p:spPr bwMode="auto">
            <a:xfrm>
              <a:off x="4579938" y="2271713"/>
              <a:ext cx="73025" cy="52388"/>
            </a:xfrm>
            <a:custGeom>
              <a:avLst/>
              <a:gdLst>
                <a:gd name="T0" fmla="*/ 0 w 46"/>
                <a:gd name="T1" fmla="*/ 12 h 33"/>
                <a:gd name="T2" fmla="*/ 38 w 46"/>
                <a:gd name="T3" fmla="*/ 33 h 33"/>
                <a:gd name="T4" fmla="*/ 46 w 46"/>
                <a:gd name="T5" fmla="*/ 22 h 33"/>
                <a:gd name="T6" fmla="*/ 8 w 46"/>
                <a:gd name="T7" fmla="*/ 0 h 33"/>
                <a:gd name="T8" fmla="*/ 0 w 46"/>
                <a:gd name="T9" fmla="*/ 1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3">
                  <a:moveTo>
                    <a:pt x="0" y="12"/>
                  </a:moveTo>
                  <a:lnTo>
                    <a:pt x="38" y="33"/>
                  </a:lnTo>
                  <a:lnTo>
                    <a:pt x="46" y="22"/>
                  </a:lnTo>
                  <a:lnTo>
                    <a:pt x="8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Freeform 15"/>
            <p:cNvSpPr/>
            <p:nvPr/>
          </p:nvSpPr>
          <p:spPr bwMode="auto">
            <a:xfrm>
              <a:off x="4059238" y="2279650"/>
              <a:ext cx="71438" cy="53975"/>
            </a:xfrm>
            <a:custGeom>
              <a:avLst/>
              <a:gdLst>
                <a:gd name="T0" fmla="*/ 0 w 45"/>
                <a:gd name="T1" fmla="*/ 22 h 34"/>
                <a:gd name="T2" fmla="*/ 8 w 45"/>
                <a:gd name="T3" fmla="*/ 34 h 34"/>
                <a:gd name="T4" fmla="*/ 45 w 45"/>
                <a:gd name="T5" fmla="*/ 12 h 34"/>
                <a:gd name="T6" fmla="*/ 38 w 45"/>
                <a:gd name="T7" fmla="*/ 0 h 34"/>
                <a:gd name="T8" fmla="*/ 0 w 45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4">
                  <a:moveTo>
                    <a:pt x="0" y="22"/>
                  </a:moveTo>
                  <a:lnTo>
                    <a:pt x="8" y="34"/>
                  </a:lnTo>
                  <a:lnTo>
                    <a:pt x="45" y="1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12" name="Group 22"/>
          <p:cNvGrpSpPr/>
          <p:nvPr/>
        </p:nvGrpSpPr>
        <p:grpSpPr>
          <a:xfrm>
            <a:off x="1840697" y="5170731"/>
            <a:ext cx="601726" cy="487605"/>
            <a:chOff x="5145088" y="3205163"/>
            <a:chExt cx="736600" cy="596900"/>
          </a:xfrm>
          <a:solidFill>
            <a:schemeClr val="bg1"/>
          </a:solidFill>
        </p:grpSpPr>
        <p:sp>
          <p:nvSpPr>
            <p:cNvPr id="103" name="Freeform 26"/>
            <p:cNvSpPr>
              <a:spLocks noEditPoints="1"/>
            </p:cNvSpPr>
            <p:nvPr/>
          </p:nvSpPr>
          <p:spPr bwMode="auto">
            <a:xfrm>
              <a:off x="5145088" y="3205163"/>
              <a:ext cx="736600" cy="596900"/>
            </a:xfrm>
            <a:custGeom>
              <a:avLst/>
              <a:gdLst>
                <a:gd name="T0" fmla="*/ 464 w 464"/>
                <a:gd name="T1" fmla="*/ 52 h 376"/>
                <a:gd name="T2" fmla="*/ 464 w 464"/>
                <a:gd name="T3" fmla="*/ 0 h 376"/>
                <a:gd name="T4" fmla="*/ 0 w 464"/>
                <a:gd name="T5" fmla="*/ 0 h 376"/>
                <a:gd name="T6" fmla="*/ 0 w 464"/>
                <a:gd name="T7" fmla="*/ 52 h 376"/>
                <a:gd name="T8" fmla="*/ 10 w 464"/>
                <a:gd name="T9" fmla="*/ 52 h 376"/>
                <a:gd name="T10" fmla="*/ 10 w 464"/>
                <a:gd name="T11" fmla="*/ 281 h 376"/>
                <a:gd name="T12" fmla="*/ 0 w 464"/>
                <a:gd name="T13" fmla="*/ 281 h 376"/>
                <a:gd name="T14" fmla="*/ 0 w 464"/>
                <a:gd name="T15" fmla="*/ 320 h 376"/>
                <a:gd name="T16" fmla="*/ 153 w 464"/>
                <a:gd name="T17" fmla="*/ 320 h 376"/>
                <a:gd name="T18" fmla="*/ 115 w 464"/>
                <a:gd name="T19" fmla="*/ 368 h 376"/>
                <a:gd name="T20" fmla="*/ 126 w 464"/>
                <a:gd name="T21" fmla="*/ 376 h 376"/>
                <a:gd name="T22" fmla="*/ 171 w 464"/>
                <a:gd name="T23" fmla="*/ 320 h 376"/>
                <a:gd name="T24" fmla="*/ 224 w 464"/>
                <a:gd name="T25" fmla="*/ 320 h 376"/>
                <a:gd name="T26" fmla="*/ 224 w 464"/>
                <a:gd name="T27" fmla="*/ 372 h 376"/>
                <a:gd name="T28" fmla="*/ 238 w 464"/>
                <a:gd name="T29" fmla="*/ 372 h 376"/>
                <a:gd name="T30" fmla="*/ 238 w 464"/>
                <a:gd name="T31" fmla="*/ 320 h 376"/>
                <a:gd name="T32" fmla="*/ 292 w 464"/>
                <a:gd name="T33" fmla="*/ 320 h 376"/>
                <a:gd name="T34" fmla="*/ 337 w 464"/>
                <a:gd name="T35" fmla="*/ 376 h 376"/>
                <a:gd name="T36" fmla="*/ 348 w 464"/>
                <a:gd name="T37" fmla="*/ 368 h 376"/>
                <a:gd name="T38" fmla="*/ 310 w 464"/>
                <a:gd name="T39" fmla="*/ 320 h 376"/>
                <a:gd name="T40" fmla="*/ 464 w 464"/>
                <a:gd name="T41" fmla="*/ 320 h 376"/>
                <a:gd name="T42" fmla="*/ 464 w 464"/>
                <a:gd name="T43" fmla="*/ 281 h 376"/>
                <a:gd name="T44" fmla="*/ 452 w 464"/>
                <a:gd name="T45" fmla="*/ 281 h 376"/>
                <a:gd name="T46" fmla="*/ 452 w 464"/>
                <a:gd name="T47" fmla="*/ 52 h 376"/>
                <a:gd name="T48" fmla="*/ 464 w 464"/>
                <a:gd name="T49" fmla="*/ 52 h 376"/>
                <a:gd name="T50" fmla="*/ 449 w 464"/>
                <a:gd name="T51" fmla="*/ 306 h 376"/>
                <a:gd name="T52" fmla="*/ 14 w 464"/>
                <a:gd name="T53" fmla="*/ 306 h 376"/>
                <a:gd name="T54" fmla="*/ 14 w 464"/>
                <a:gd name="T55" fmla="*/ 295 h 376"/>
                <a:gd name="T56" fmla="*/ 449 w 464"/>
                <a:gd name="T57" fmla="*/ 295 h 376"/>
                <a:gd name="T58" fmla="*/ 449 w 464"/>
                <a:gd name="T59" fmla="*/ 306 h 376"/>
                <a:gd name="T60" fmla="*/ 14 w 464"/>
                <a:gd name="T61" fmla="*/ 14 h 376"/>
                <a:gd name="T62" fmla="*/ 449 w 464"/>
                <a:gd name="T63" fmla="*/ 14 h 376"/>
                <a:gd name="T64" fmla="*/ 449 w 464"/>
                <a:gd name="T65" fmla="*/ 38 h 376"/>
                <a:gd name="T66" fmla="*/ 14 w 464"/>
                <a:gd name="T67" fmla="*/ 38 h 376"/>
                <a:gd name="T68" fmla="*/ 14 w 464"/>
                <a:gd name="T69" fmla="*/ 14 h 376"/>
                <a:gd name="T70" fmla="*/ 438 w 464"/>
                <a:gd name="T71" fmla="*/ 280 h 376"/>
                <a:gd name="T72" fmla="*/ 26 w 464"/>
                <a:gd name="T73" fmla="*/ 280 h 376"/>
                <a:gd name="T74" fmla="*/ 26 w 464"/>
                <a:gd name="T75" fmla="*/ 52 h 376"/>
                <a:gd name="T76" fmla="*/ 438 w 464"/>
                <a:gd name="T77" fmla="*/ 52 h 376"/>
                <a:gd name="T78" fmla="*/ 438 w 464"/>
                <a:gd name="T79" fmla="*/ 28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64" h="376">
                  <a:moveTo>
                    <a:pt x="464" y="52"/>
                  </a:moveTo>
                  <a:lnTo>
                    <a:pt x="464" y="0"/>
                  </a:lnTo>
                  <a:lnTo>
                    <a:pt x="0" y="0"/>
                  </a:lnTo>
                  <a:lnTo>
                    <a:pt x="0" y="52"/>
                  </a:lnTo>
                  <a:lnTo>
                    <a:pt x="10" y="52"/>
                  </a:lnTo>
                  <a:lnTo>
                    <a:pt x="10" y="281"/>
                  </a:lnTo>
                  <a:lnTo>
                    <a:pt x="0" y="281"/>
                  </a:lnTo>
                  <a:lnTo>
                    <a:pt x="0" y="320"/>
                  </a:lnTo>
                  <a:lnTo>
                    <a:pt x="153" y="320"/>
                  </a:lnTo>
                  <a:lnTo>
                    <a:pt x="115" y="368"/>
                  </a:lnTo>
                  <a:lnTo>
                    <a:pt x="126" y="376"/>
                  </a:lnTo>
                  <a:lnTo>
                    <a:pt x="171" y="320"/>
                  </a:lnTo>
                  <a:lnTo>
                    <a:pt x="224" y="320"/>
                  </a:lnTo>
                  <a:lnTo>
                    <a:pt x="224" y="372"/>
                  </a:lnTo>
                  <a:lnTo>
                    <a:pt x="238" y="372"/>
                  </a:lnTo>
                  <a:lnTo>
                    <a:pt x="238" y="320"/>
                  </a:lnTo>
                  <a:lnTo>
                    <a:pt x="292" y="320"/>
                  </a:lnTo>
                  <a:lnTo>
                    <a:pt x="337" y="376"/>
                  </a:lnTo>
                  <a:lnTo>
                    <a:pt x="348" y="368"/>
                  </a:lnTo>
                  <a:lnTo>
                    <a:pt x="310" y="320"/>
                  </a:lnTo>
                  <a:lnTo>
                    <a:pt x="464" y="320"/>
                  </a:lnTo>
                  <a:lnTo>
                    <a:pt x="464" y="281"/>
                  </a:lnTo>
                  <a:lnTo>
                    <a:pt x="452" y="281"/>
                  </a:lnTo>
                  <a:lnTo>
                    <a:pt x="452" y="52"/>
                  </a:lnTo>
                  <a:lnTo>
                    <a:pt x="464" y="52"/>
                  </a:lnTo>
                  <a:close/>
                  <a:moveTo>
                    <a:pt x="449" y="306"/>
                  </a:moveTo>
                  <a:lnTo>
                    <a:pt x="14" y="306"/>
                  </a:lnTo>
                  <a:lnTo>
                    <a:pt x="14" y="295"/>
                  </a:lnTo>
                  <a:lnTo>
                    <a:pt x="449" y="295"/>
                  </a:lnTo>
                  <a:lnTo>
                    <a:pt x="449" y="306"/>
                  </a:lnTo>
                  <a:close/>
                  <a:moveTo>
                    <a:pt x="14" y="14"/>
                  </a:moveTo>
                  <a:lnTo>
                    <a:pt x="449" y="14"/>
                  </a:lnTo>
                  <a:lnTo>
                    <a:pt x="449" y="38"/>
                  </a:lnTo>
                  <a:lnTo>
                    <a:pt x="14" y="38"/>
                  </a:lnTo>
                  <a:lnTo>
                    <a:pt x="14" y="14"/>
                  </a:lnTo>
                  <a:close/>
                  <a:moveTo>
                    <a:pt x="438" y="280"/>
                  </a:moveTo>
                  <a:lnTo>
                    <a:pt x="26" y="280"/>
                  </a:lnTo>
                  <a:lnTo>
                    <a:pt x="26" y="52"/>
                  </a:lnTo>
                  <a:lnTo>
                    <a:pt x="438" y="52"/>
                  </a:lnTo>
                  <a:lnTo>
                    <a:pt x="438" y="2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8" name="Freeform 27"/>
            <p:cNvSpPr>
              <a:spLocks noEditPoints="1"/>
            </p:cNvSpPr>
            <p:nvPr/>
          </p:nvSpPr>
          <p:spPr bwMode="auto">
            <a:xfrm>
              <a:off x="5221288" y="3425825"/>
              <a:ext cx="174625" cy="188913"/>
            </a:xfrm>
            <a:custGeom>
              <a:avLst/>
              <a:gdLst>
                <a:gd name="T0" fmla="*/ 46 w 110"/>
                <a:gd name="T1" fmla="*/ 119 h 119"/>
                <a:gd name="T2" fmla="*/ 65 w 110"/>
                <a:gd name="T3" fmla="*/ 119 h 119"/>
                <a:gd name="T4" fmla="*/ 78 w 110"/>
                <a:gd name="T5" fmla="*/ 119 h 119"/>
                <a:gd name="T6" fmla="*/ 110 w 110"/>
                <a:gd name="T7" fmla="*/ 119 h 119"/>
                <a:gd name="T8" fmla="*/ 110 w 110"/>
                <a:gd name="T9" fmla="*/ 29 h 119"/>
                <a:gd name="T10" fmla="*/ 78 w 110"/>
                <a:gd name="T11" fmla="*/ 29 h 119"/>
                <a:gd name="T12" fmla="*/ 78 w 110"/>
                <a:gd name="T13" fmla="*/ 0 h 119"/>
                <a:gd name="T14" fmla="*/ 33 w 110"/>
                <a:gd name="T15" fmla="*/ 0 h 119"/>
                <a:gd name="T16" fmla="*/ 33 w 110"/>
                <a:gd name="T17" fmla="*/ 53 h 119"/>
                <a:gd name="T18" fmla="*/ 0 w 110"/>
                <a:gd name="T19" fmla="*/ 53 h 119"/>
                <a:gd name="T20" fmla="*/ 0 w 110"/>
                <a:gd name="T21" fmla="*/ 119 h 119"/>
                <a:gd name="T22" fmla="*/ 33 w 110"/>
                <a:gd name="T23" fmla="*/ 119 h 119"/>
                <a:gd name="T24" fmla="*/ 46 w 110"/>
                <a:gd name="T25" fmla="*/ 119 h 119"/>
                <a:gd name="T26" fmla="*/ 80 w 110"/>
                <a:gd name="T27" fmla="*/ 43 h 119"/>
                <a:gd name="T28" fmla="*/ 96 w 110"/>
                <a:gd name="T29" fmla="*/ 43 h 119"/>
                <a:gd name="T30" fmla="*/ 96 w 110"/>
                <a:gd name="T31" fmla="*/ 105 h 119"/>
                <a:gd name="T32" fmla="*/ 80 w 110"/>
                <a:gd name="T33" fmla="*/ 105 h 119"/>
                <a:gd name="T34" fmla="*/ 80 w 110"/>
                <a:gd name="T35" fmla="*/ 43 h 119"/>
                <a:gd name="T36" fmla="*/ 47 w 110"/>
                <a:gd name="T37" fmla="*/ 14 h 119"/>
                <a:gd name="T38" fmla="*/ 64 w 110"/>
                <a:gd name="T39" fmla="*/ 14 h 119"/>
                <a:gd name="T40" fmla="*/ 64 w 110"/>
                <a:gd name="T41" fmla="*/ 105 h 119"/>
                <a:gd name="T42" fmla="*/ 47 w 110"/>
                <a:gd name="T43" fmla="*/ 105 h 119"/>
                <a:gd name="T44" fmla="*/ 47 w 110"/>
                <a:gd name="T45" fmla="*/ 14 h 119"/>
                <a:gd name="T46" fmla="*/ 32 w 110"/>
                <a:gd name="T47" fmla="*/ 105 h 119"/>
                <a:gd name="T48" fmla="*/ 14 w 110"/>
                <a:gd name="T49" fmla="*/ 105 h 119"/>
                <a:gd name="T50" fmla="*/ 14 w 110"/>
                <a:gd name="T51" fmla="*/ 67 h 119"/>
                <a:gd name="T52" fmla="*/ 32 w 110"/>
                <a:gd name="T53" fmla="*/ 67 h 119"/>
                <a:gd name="T54" fmla="*/ 32 w 110"/>
                <a:gd name="T55" fmla="*/ 105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0" h="119">
                  <a:moveTo>
                    <a:pt x="46" y="119"/>
                  </a:moveTo>
                  <a:lnTo>
                    <a:pt x="65" y="119"/>
                  </a:lnTo>
                  <a:lnTo>
                    <a:pt x="78" y="119"/>
                  </a:lnTo>
                  <a:lnTo>
                    <a:pt x="110" y="119"/>
                  </a:lnTo>
                  <a:lnTo>
                    <a:pt x="110" y="29"/>
                  </a:lnTo>
                  <a:lnTo>
                    <a:pt x="78" y="29"/>
                  </a:lnTo>
                  <a:lnTo>
                    <a:pt x="78" y="0"/>
                  </a:lnTo>
                  <a:lnTo>
                    <a:pt x="33" y="0"/>
                  </a:lnTo>
                  <a:lnTo>
                    <a:pt x="33" y="53"/>
                  </a:lnTo>
                  <a:lnTo>
                    <a:pt x="0" y="53"/>
                  </a:lnTo>
                  <a:lnTo>
                    <a:pt x="0" y="119"/>
                  </a:lnTo>
                  <a:lnTo>
                    <a:pt x="33" y="119"/>
                  </a:lnTo>
                  <a:lnTo>
                    <a:pt x="46" y="119"/>
                  </a:lnTo>
                  <a:close/>
                  <a:moveTo>
                    <a:pt x="80" y="43"/>
                  </a:moveTo>
                  <a:lnTo>
                    <a:pt x="96" y="43"/>
                  </a:lnTo>
                  <a:lnTo>
                    <a:pt x="96" y="105"/>
                  </a:lnTo>
                  <a:lnTo>
                    <a:pt x="80" y="105"/>
                  </a:lnTo>
                  <a:lnTo>
                    <a:pt x="80" y="43"/>
                  </a:lnTo>
                  <a:close/>
                  <a:moveTo>
                    <a:pt x="47" y="14"/>
                  </a:moveTo>
                  <a:lnTo>
                    <a:pt x="64" y="14"/>
                  </a:lnTo>
                  <a:lnTo>
                    <a:pt x="64" y="105"/>
                  </a:lnTo>
                  <a:lnTo>
                    <a:pt x="47" y="105"/>
                  </a:lnTo>
                  <a:lnTo>
                    <a:pt x="47" y="14"/>
                  </a:lnTo>
                  <a:close/>
                  <a:moveTo>
                    <a:pt x="32" y="105"/>
                  </a:moveTo>
                  <a:lnTo>
                    <a:pt x="14" y="105"/>
                  </a:lnTo>
                  <a:lnTo>
                    <a:pt x="14" y="67"/>
                  </a:lnTo>
                  <a:lnTo>
                    <a:pt x="32" y="67"/>
                  </a:lnTo>
                  <a:lnTo>
                    <a:pt x="32" y="1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9" name="Freeform 28"/>
            <p:cNvSpPr>
              <a:spLocks noEditPoints="1"/>
            </p:cNvSpPr>
            <p:nvPr/>
          </p:nvSpPr>
          <p:spPr bwMode="auto">
            <a:xfrm>
              <a:off x="5424488" y="3427413"/>
              <a:ext cx="174625" cy="187325"/>
            </a:xfrm>
            <a:custGeom>
              <a:avLst/>
              <a:gdLst>
                <a:gd name="T0" fmla="*/ 45 w 110"/>
                <a:gd name="T1" fmla="*/ 118 h 118"/>
                <a:gd name="T2" fmla="*/ 77 w 110"/>
                <a:gd name="T3" fmla="*/ 118 h 118"/>
                <a:gd name="T4" fmla="*/ 77 w 110"/>
                <a:gd name="T5" fmla="*/ 118 h 118"/>
                <a:gd name="T6" fmla="*/ 110 w 110"/>
                <a:gd name="T7" fmla="*/ 118 h 118"/>
                <a:gd name="T8" fmla="*/ 110 w 110"/>
                <a:gd name="T9" fmla="*/ 0 h 118"/>
                <a:gd name="T10" fmla="*/ 64 w 110"/>
                <a:gd name="T11" fmla="*/ 0 h 118"/>
                <a:gd name="T12" fmla="*/ 64 w 110"/>
                <a:gd name="T13" fmla="*/ 39 h 118"/>
                <a:gd name="T14" fmla="*/ 32 w 110"/>
                <a:gd name="T15" fmla="*/ 39 h 118"/>
                <a:gd name="T16" fmla="*/ 32 w 110"/>
                <a:gd name="T17" fmla="*/ 73 h 118"/>
                <a:gd name="T18" fmla="*/ 0 w 110"/>
                <a:gd name="T19" fmla="*/ 73 h 118"/>
                <a:gd name="T20" fmla="*/ 0 w 110"/>
                <a:gd name="T21" fmla="*/ 118 h 118"/>
                <a:gd name="T22" fmla="*/ 32 w 110"/>
                <a:gd name="T23" fmla="*/ 118 h 118"/>
                <a:gd name="T24" fmla="*/ 45 w 110"/>
                <a:gd name="T25" fmla="*/ 118 h 118"/>
                <a:gd name="T26" fmla="*/ 80 w 110"/>
                <a:gd name="T27" fmla="*/ 14 h 118"/>
                <a:gd name="T28" fmla="*/ 96 w 110"/>
                <a:gd name="T29" fmla="*/ 14 h 118"/>
                <a:gd name="T30" fmla="*/ 96 w 110"/>
                <a:gd name="T31" fmla="*/ 104 h 118"/>
                <a:gd name="T32" fmla="*/ 80 w 110"/>
                <a:gd name="T33" fmla="*/ 104 h 118"/>
                <a:gd name="T34" fmla="*/ 80 w 110"/>
                <a:gd name="T35" fmla="*/ 14 h 118"/>
                <a:gd name="T36" fmla="*/ 46 w 110"/>
                <a:gd name="T37" fmla="*/ 53 h 118"/>
                <a:gd name="T38" fmla="*/ 63 w 110"/>
                <a:gd name="T39" fmla="*/ 53 h 118"/>
                <a:gd name="T40" fmla="*/ 63 w 110"/>
                <a:gd name="T41" fmla="*/ 104 h 118"/>
                <a:gd name="T42" fmla="*/ 46 w 110"/>
                <a:gd name="T43" fmla="*/ 104 h 118"/>
                <a:gd name="T44" fmla="*/ 46 w 110"/>
                <a:gd name="T45" fmla="*/ 53 h 118"/>
                <a:gd name="T46" fmla="*/ 31 w 110"/>
                <a:gd name="T47" fmla="*/ 104 h 118"/>
                <a:gd name="T48" fmla="*/ 14 w 110"/>
                <a:gd name="T49" fmla="*/ 104 h 118"/>
                <a:gd name="T50" fmla="*/ 14 w 110"/>
                <a:gd name="T51" fmla="*/ 87 h 118"/>
                <a:gd name="T52" fmla="*/ 31 w 110"/>
                <a:gd name="T53" fmla="*/ 87 h 118"/>
                <a:gd name="T54" fmla="*/ 31 w 110"/>
                <a:gd name="T55" fmla="*/ 10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0" h="118">
                  <a:moveTo>
                    <a:pt x="45" y="118"/>
                  </a:moveTo>
                  <a:lnTo>
                    <a:pt x="77" y="118"/>
                  </a:lnTo>
                  <a:lnTo>
                    <a:pt x="77" y="118"/>
                  </a:lnTo>
                  <a:lnTo>
                    <a:pt x="110" y="118"/>
                  </a:lnTo>
                  <a:lnTo>
                    <a:pt x="110" y="0"/>
                  </a:lnTo>
                  <a:lnTo>
                    <a:pt x="64" y="0"/>
                  </a:lnTo>
                  <a:lnTo>
                    <a:pt x="64" y="39"/>
                  </a:lnTo>
                  <a:lnTo>
                    <a:pt x="32" y="39"/>
                  </a:lnTo>
                  <a:lnTo>
                    <a:pt x="32" y="73"/>
                  </a:lnTo>
                  <a:lnTo>
                    <a:pt x="0" y="73"/>
                  </a:lnTo>
                  <a:lnTo>
                    <a:pt x="0" y="118"/>
                  </a:lnTo>
                  <a:lnTo>
                    <a:pt x="32" y="118"/>
                  </a:lnTo>
                  <a:lnTo>
                    <a:pt x="45" y="118"/>
                  </a:lnTo>
                  <a:close/>
                  <a:moveTo>
                    <a:pt x="80" y="14"/>
                  </a:moveTo>
                  <a:lnTo>
                    <a:pt x="96" y="14"/>
                  </a:lnTo>
                  <a:lnTo>
                    <a:pt x="96" y="104"/>
                  </a:lnTo>
                  <a:lnTo>
                    <a:pt x="80" y="104"/>
                  </a:lnTo>
                  <a:lnTo>
                    <a:pt x="80" y="14"/>
                  </a:lnTo>
                  <a:close/>
                  <a:moveTo>
                    <a:pt x="46" y="53"/>
                  </a:moveTo>
                  <a:lnTo>
                    <a:pt x="63" y="53"/>
                  </a:lnTo>
                  <a:lnTo>
                    <a:pt x="63" y="104"/>
                  </a:lnTo>
                  <a:lnTo>
                    <a:pt x="46" y="104"/>
                  </a:lnTo>
                  <a:lnTo>
                    <a:pt x="46" y="53"/>
                  </a:lnTo>
                  <a:close/>
                  <a:moveTo>
                    <a:pt x="31" y="104"/>
                  </a:moveTo>
                  <a:lnTo>
                    <a:pt x="14" y="104"/>
                  </a:lnTo>
                  <a:lnTo>
                    <a:pt x="14" y="87"/>
                  </a:lnTo>
                  <a:lnTo>
                    <a:pt x="31" y="87"/>
                  </a:lnTo>
                  <a:lnTo>
                    <a:pt x="31" y="10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0" name="Freeform 29"/>
            <p:cNvSpPr>
              <a:spLocks noEditPoints="1"/>
            </p:cNvSpPr>
            <p:nvPr/>
          </p:nvSpPr>
          <p:spPr bwMode="auto">
            <a:xfrm>
              <a:off x="5626100" y="3409950"/>
              <a:ext cx="174625" cy="204788"/>
            </a:xfrm>
            <a:custGeom>
              <a:avLst/>
              <a:gdLst>
                <a:gd name="T0" fmla="*/ 45 w 110"/>
                <a:gd name="T1" fmla="*/ 129 h 129"/>
                <a:gd name="T2" fmla="*/ 65 w 110"/>
                <a:gd name="T3" fmla="*/ 129 h 129"/>
                <a:gd name="T4" fmla="*/ 78 w 110"/>
                <a:gd name="T5" fmla="*/ 129 h 129"/>
                <a:gd name="T6" fmla="*/ 110 w 110"/>
                <a:gd name="T7" fmla="*/ 129 h 129"/>
                <a:gd name="T8" fmla="*/ 110 w 110"/>
                <a:gd name="T9" fmla="*/ 0 h 129"/>
                <a:gd name="T10" fmla="*/ 65 w 110"/>
                <a:gd name="T11" fmla="*/ 0 h 129"/>
                <a:gd name="T12" fmla="*/ 65 w 110"/>
                <a:gd name="T13" fmla="*/ 80 h 129"/>
                <a:gd name="T14" fmla="*/ 45 w 110"/>
                <a:gd name="T15" fmla="*/ 80 h 129"/>
                <a:gd name="T16" fmla="*/ 45 w 110"/>
                <a:gd name="T17" fmla="*/ 47 h 129"/>
                <a:gd name="T18" fmla="*/ 0 w 110"/>
                <a:gd name="T19" fmla="*/ 47 h 129"/>
                <a:gd name="T20" fmla="*/ 0 w 110"/>
                <a:gd name="T21" fmla="*/ 129 h 129"/>
                <a:gd name="T22" fmla="*/ 32 w 110"/>
                <a:gd name="T23" fmla="*/ 129 h 129"/>
                <a:gd name="T24" fmla="*/ 45 w 110"/>
                <a:gd name="T25" fmla="*/ 129 h 129"/>
                <a:gd name="T26" fmla="*/ 80 w 110"/>
                <a:gd name="T27" fmla="*/ 14 h 129"/>
                <a:gd name="T28" fmla="*/ 96 w 110"/>
                <a:gd name="T29" fmla="*/ 14 h 129"/>
                <a:gd name="T30" fmla="*/ 96 w 110"/>
                <a:gd name="T31" fmla="*/ 115 h 129"/>
                <a:gd name="T32" fmla="*/ 80 w 110"/>
                <a:gd name="T33" fmla="*/ 115 h 129"/>
                <a:gd name="T34" fmla="*/ 80 w 110"/>
                <a:gd name="T35" fmla="*/ 14 h 129"/>
                <a:gd name="T36" fmla="*/ 47 w 110"/>
                <a:gd name="T37" fmla="*/ 94 h 129"/>
                <a:gd name="T38" fmla="*/ 64 w 110"/>
                <a:gd name="T39" fmla="*/ 94 h 129"/>
                <a:gd name="T40" fmla="*/ 64 w 110"/>
                <a:gd name="T41" fmla="*/ 115 h 129"/>
                <a:gd name="T42" fmla="*/ 47 w 110"/>
                <a:gd name="T43" fmla="*/ 115 h 129"/>
                <a:gd name="T44" fmla="*/ 47 w 110"/>
                <a:gd name="T45" fmla="*/ 94 h 129"/>
                <a:gd name="T46" fmla="*/ 31 w 110"/>
                <a:gd name="T47" fmla="*/ 115 h 129"/>
                <a:gd name="T48" fmla="*/ 14 w 110"/>
                <a:gd name="T49" fmla="*/ 115 h 129"/>
                <a:gd name="T50" fmla="*/ 14 w 110"/>
                <a:gd name="T51" fmla="*/ 61 h 129"/>
                <a:gd name="T52" fmla="*/ 31 w 110"/>
                <a:gd name="T53" fmla="*/ 61 h 129"/>
                <a:gd name="T54" fmla="*/ 31 w 110"/>
                <a:gd name="T55" fmla="*/ 11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0" h="129">
                  <a:moveTo>
                    <a:pt x="45" y="129"/>
                  </a:moveTo>
                  <a:lnTo>
                    <a:pt x="65" y="129"/>
                  </a:lnTo>
                  <a:lnTo>
                    <a:pt x="78" y="129"/>
                  </a:lnTo>
                  <a:lnTo>
                    <a:pt x="110" y="129"/>
                  </a:lnTo>
                  <a:lnTo>
                    <a:pt x="110" y="0"/>
                  </a:lnTo>
                  <a:lnTo>
                    <a:pt x="65" y="0"/>
                  </a:lnTo>
                  <a:lnTo>
                    <a:pt x="65" y="80"/>
                  </a:lnTo>
                  <a:lnTo>
                    <a:pt x="45" y="80"/>
                  </a:lnTo>
                  <a:lnTo>
                    <a:pt x="45" y="47"/>
                  </a:lnTo>
                  <a:lnTo>
                    <a:pt x="0" y="47"/>
                  </a:lnTo>
                  <a:lnTo>
                    <a:pt x="0" y="129"/>
                  </a:lnTo>
                  <a:lnTo>
                    <a:pt x="32" y="129"/>
                  </a:lnTo>
                  <a:lnTo>
                    <a:pt x="45" y="129"/>
                  </a:lnTo>
                  <a:close/>
                  <a:moveTo>
                    <a:pt x="80" y="14"/>
                  </a:moveTo>
                  <a:lnTo>
                    <a:pt x="96" y="14"/>
                  </a:lnTo>
                  <a:lnTo>
                    <a:pt x="96" y="115"/>
                  </a:lnTo>
                  <a:lnTo>
                    <a:pt x="80" y="115"/>
                  </a:lnTo>
                  <a:lnTo>
                    <a:pt x="80" y="14"/>
                  </a:lnTo>
                  <a:close/>
                  <a:moveTo>
                    <a:pt x="47" y="94"/>
                  </a:moveTo>
                  <a:lnTo>
                    <a:pt x="64" y="94"/>
                  </a:lnTo>
                  <a:lnTo>
                    <a:pt x="64" y="115"/>
                  </a:lnTo>
                  <a:lnTo>
                    <a:pt x="47" y="115"/>
                  </a:lnTo>
                  <a:lnTo>
                    <a:pt x="47" y="94"/>
                  </a:lnTo>
                  <a:close/>
                  <a:moveTo>
                    <a:pt x="31" y="115"/>
                  </a:moveTo>
                  <a:lnTo>
                    <a:pt x="14" y="115"/>
                  </a:lnTo>
                  <a:lnTo>
                    <a:pt x="14" y="61"/>
                  </a:lnTo>
                  <a:lnTo>
                    <a:pt x="31" y="61"/>
                  </a:lnTo>
                  <a:lnTo>
                    <a:pt x="31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1" name="Rectangle 30"/>
            <p:cNvSpPr>
              <a:spLocks noChangeArrowheads="1"/>
            </p:cNvSpPr>
            <p:nvPr/>
          </p:nvSpPr>
          <p:spPr bwMode="auto">
            <a:xfrm>
              <a:off x="5226050" y="3333750"/>
              <a:ext cx="176213" cy="22225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2" name="Rectangle 31"/>
            <p:cNvSpPr>
              <a:spLocks noChangeArrowheads="1"/>
            </p:cNvSpPr>
            <p:nvPr/>
          </p:nvSpPr>
          <p:spPr bwMode="auto">
            <a:xfrm>
              <a:off x="5226050" y="3373438"/>
              <a:ext cx="71438" cy="25400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13" name="Freeform 67"/>
          <p:cNvSpPr>
            <a:spLocks noEditPoints="1"/>
          </p:cNvSpPr>
          <p:nvPr/>
        </p:nvSpPr>
        <p:spPr bwMode="auto">
          <a:xfrm>
            <a:off x="2699068" y="5120846"/>
            <a:ext cx="644525" cy="587375"/>
          </a:xfrm>
          <a:custGeom>
            <a:avLst/>
            <a:gdLst>
              <a:gd name="T0" fmla="*/ 451295 w 498"/>
              <a:gd name="T1" fmla="*/ 325503 h 453"/>
              <a:gd name="T2" fmla="*/ 440920 w 498"/>
              <a:gd name="T3" fmla="*/ 326799 h 453"/>
              <a:gd name="T4" fmla="*/ 487606 w 498"/>
              <a:gd name="T5" fmla="*/ 239912 h 453"/>
              <a:gd name="T6" fmla="*/ 527807 w 498"/>
              <a:gd name="T7" fmla="*/ 251584 h 453"/>
              <a:gd name="T8" fmla="*/ 609507 w 498"/>
              <a:gd name="T9" fmla="*/ 133573 h 453"/>
              <a:gd name="T10" fmla="*/ 641928 w 498"/>
              <a:gd name="T11" fmla="*/ 120605 h 453"/>
              <a:gd name="T12" fmla="*/ 627662 w 498"/>
              <a:gd name="T13" fmla="*/ 88184 h 453"/>
              <a:gd name="T14" fmla="*/ 595242 w 498"/>
              <a:gd name="T15" fmla="*/ 102449 h 453"/>
              <a:gd name="T16" fmla="*/ 510948 w 498"/>
              <a:gd name="T17" fmla="*/ 210085 h 453"/>
              <a:gd name="T18" fmla="*/ 461669 w 498"/>
              <a:gd name="T19" fmla="*/ 181555 h 453"/>
              <a:gd name="T20" fmla="*/ 389047 w 498"/>
              <a:gd name="T21" fmla="*/ 44092 h 453"/>
              <a:gd name="T22" fmla="*/ 239912 w 498"/>
              <a:gd name="T23" fmla="*/ 0 h 453"/>
              <a:gd name="T24" fmla="*/ 102449 w 498"/>
              <a:gd name="T25" fmla="*/ 73919 h 453"/>
              <a:gd name="T26" fmla="*/ 57060 w 498"/>
              <a:gd name="T27" fmla="*/ 226944 h 453"/>
              <a:gd name="T28" fmla="*/ 114120 w 498"/>
              <a:gd name="T29" fmla="*/ 396828 h 453"/>
              <a:gd name="T30" fmla="*/ 49279 w 498"/>
              <a:gd name="T31" fmla="*/ 363111 h 453"/>
              <a:gd name="T32" fmla="*/ 19452 w 498"/>
              <a:gd name="T33" fmla="*/ 344955 h 453"/>
              <a:gd name="T34" fmla="*/ 0 w 498"/>
              <a:gd name="T35" fmla="*/ 373485 h 453"/>
              <a:gd name="T36" fmla="*/ 32421 w 498"/>
              <a:gd name="T37" fmla="*/ 391641 h 453"/>
              <a:gd name="T38" fmla="*/ 89481 w 498"/>
              <a:gd name="T39" fmla="*/ 438326 h 453"/>
              <a:gd name="T40" fmla="*/ 124495 w 498"/>
              <a:gd name="T41" fmla="*/ 438326 h 453"/>
              <a:gd name="T42" fmla="*/ 151728 w 498"/>
              <a:gd name="T43" fmla="*/ 374782 h 453"/>
              <a:gd name="T44" fmla="*/ 260661 w 498"/>
              <a:gd name="T45" fmla="*/ 405906 h 453"/>
              <a:gd name="T46" fmla="*/ 378672 w 498"/>
              <a:gd name="T47" fmla="*/ 368298 h 453"/>
              <a:gd name="T48" fmla="*/ 382563 w 498"/>
              <a:gd name="T49" fmla="*/ 390344 h 453"/>
              <a:gd name="T50" fmla="*/ 385157 w 498"/>
              <a:gd name="T51" fmla="*/ 395531 h 453"/>
              <a:gd name="T52" fmla="*/ 579680 w 498"/>
              <a:gd name="T53" fmla="*/ 587461 h 453"/>
              <a:gd name="T54" fmla="*/ 644521 w 498"/>
              <a:gd name="T55" fmla="*/ 535588 h 453"/>
              <a:gd name="T56" fmla="*/ 623772 w 498"/>
              <a:gd name="T57" fmla="*/ 107636 h 453"/>
              <a:gd name="T58" fmla="*/ 448701 w 498"/>
              <a:gd name="T59" fmla="*/ 347549 h 453"/>
              <a:gd name="T60" fmla="*/ 88184 w 498"/>
              <a:gd name="T61" fmla="*/ 130979 h 453"/>
              <a:gd name="T62" fmla="*/ 189336 w 498"/>
              <a:gd name="T63" fmla="*/ 32421 h 453"/>
              <a:gd name="T64" fmla="*/ 330690 w 498"/>
              <a:gd name="T65" fmla="*/ 32421 h 453"/>
              <a:gd name="T66" fmla="*/ 431842 w 498"/>
              <a:gd name="T67" fmla="*/ 130979 h 453"/>
              <a:gd name="T68" fmla="*/ 426655 w 498"/>
              <a:gd name="T69" fmla="*/ 202304 h 453"/>
              <a:gd name="T70" fmla="*/ 378672 w 498"/>
              <a:gd name="T71" fmla="*/ 82997 h 453"/>
              <a:gd name="T72" fmla="*/ 260661 w 498"/>
              <a:gd name="T73" fmla="*/ 35014 h 453"/>
              <a:gd name="T74" fmla="*/ 141354 w 498"/>
              <a:gd name="T75" fmla="*/ 85590 h 453"/>
              <a:gd name="T76" fmla="*/ 92074 w 498"/>
              <a:gd name="T77" fmla="*/ 202304 h 453"/>
              <a:gd name="T78" fmla="*/ 141354 w 498"/>
              <a:gd name="T79" fmla="*/ 320315 h 453"/>
              <a:gd name="T80" fmla="*/ 86887 w 498"/>
              <a:gd name="T81" fmla="*/ 265849 h 453"/>
              <a:gd name="T82" fmla="*/ 264552 w 498"/>
              <a:gd name="T83" fmla="*/ 226944 h 453"/>
              <a:gd name="T84" fmla="*/ 381266 w 498"/>
              <a:gd name="T85" fmla="*/ 290488 h 453"/>
              <a:gd name="T86" fmla="*/ 274927 w 498"/>
              <a:gd name="T87" fmla="*/ 351439 h 453"/>
              <a:gd name="T88" fmla="*/ 181555 w 498"/>
              <a:gd name="T89" fmla="*/ 330690 h 453"/>
              <a:gd name="T90" fmla="*/ 255474 w 498"/>
              <a:gd name="T91" fmla="*/ 180258 h 453"/>
              <a:gd name="T92" fmla="*/ 242506 w 498"/>
              <a:gd name="T93" fmla="*/ 212679 h 453"/>
              <a:gd name="T94" fmla="*/ 118011 w 498"/>
              <a:gd name="T95" fmla="*/ 246396 h 453"/>
              <a:gd name="T96" fmla="*/ 128386 w 498"/>
              <a:gd name="T97" fmla="*/ 132276 h 453"/>
              <a:gd name="T98" fmla="*/ 216570 w 498"/>
              <a:gd name="T99" fmla="*/ 59654 h 453"/>
              <a:gd name="T100" fmla="*/ 330690 w 498"/>
              <a:gd name="T101" fmla="*/ 71325 h 453"/>
              <a:gd name="T102" fmla="*/ 403312 w 498"/>
              <a:gd name="T103" fmla="*/ 159509 h 453"/>
              <a:gd name="T104" fmla="*/ 260661 w 498"/>
              <a:gd name="T105" fmla="*/ 387750 h 453"/>
              <a:gd name="T106" fmla="*/ 162103 w 498"/>
              <a:gd name="T107" fmla="*/ 359220 h 453"/>
              <a:gd name="T108" fmla="*/ 277520 w 498"/>
              <a:gd name="T109" fmla="*/ 369595 h 453"/>
              <a:gd name="T110" fmla="*/ 387750 w 498"/>
              <a:gd name="T111" fmla="*/ 309941 h 453"/>
              <a:gd name="T112" fmla="*/ 442217 w 498"/>
              <a:gd name="T113" fmla="*/ 234725 h 453"/>
              <a:gd name="T114" fmla="*/ 399422 w 498"/>
              <a:gd name="T115" fmla="*/ 324206 h 453"/>
              <a:gd name="T116" fmla="*/ 373485 w 498"/>
              <a:gd name="T117" fmla="*/ 348846 h 453"/>
              <a:gd name="T118" fmla="*/ 291785 w 498"/>
              <a:gd name="T119" fmla="*/ 385157 h 453"/>
              <a:gd name="T120" fmla="*/ 398125 w 498"/>
              <a:gd name="T121" fmla="*/ 352736 h 453"/>
              <a:gd name="T122" fmla="*/ 402015 w 498"/>
              <a:gd name="T123" fmla="*/ 367001 h 453"/>
              <a:gd name="T124" fmla="*/ 626366 w 498"/>
              <a:gd name="T125" fmla="*/ 534291 h 453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498"/>
              <a:gd name="T190" fmla="*/ 0 h 453"/>
              <a:gd name="T191" fmla="*/ 498 w 498"/>
              <a:gd name="T192" fmla="*/ 453 h 453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498" h="453">
                <a:moveTo>
                  <a:pt x="496" y="398"/>
                </a:moveTo>
                <a:lnTo>
                  <a:pt x="496" y="398"/>
                </a:lnTo>
                <a:lnTo>
                  <a:pt x="485" y="387"/>
                </a:lnTo>
                <a:lnTo>
                  <a:pt x="350" y="252"/>
                </a:lnTo>
                <a:lnTo>
                  <a:pt x="348" y="251"/>
                </a:lnTo>
                <a:lnTo>
                  <a:pt x="346" y="250"/>
                </a:lnTo>
                <a:lnTo>
                  <a:pt x="342" y="251"/>
                </a:lnTo>
                <a:lnTo>
                  <a:pt x="340" y="252"/>
                </a:lnTo>
                <a:lnTo>
                  <a:pt x="337" y="256"/>
                </a:lnTo>
                <a:lnTo>
                  <a:pt x="328" y="247"/>
                </a:lnTo>
                <a:lnTo>
                  <a:pt x="338" y="232"/>
                </a:lnTo>
                <a:lnTo>
                  <a:pt x="346" y="217"/>
                </a:lnTo>
                <a:lnTo>
                  <a:pt x="351" y="199"/>
                </a:lnTo>
                <a:lnTo>
                  <a:pt x="355" y="183"/>
                </a:lnTo>
                <a:lnTo>
                  <a:pt x="376" y="185"/>
                </a:lnTo>
                <a:lnTo>
                  <a:pt x="379" y="191"/>
                </a:lnTo>
                <a:lnTo>
                  <a:pt x="382" y="195"/>
                </a:lnTo>
                <a:lnTo>
                  <a:pt x="388" y="198"/>
                </a:lnTo>
                <a:lnTo>
                  <a:pt x="394" y="199"/>
                </a:lnTo>
                <a:lnTo>
                  <a:pt x="399" y="199"/>
                </a:lnTo>
                <a:lnTo>
                  <a:pt x="402" y="198"/>
                </a:lnTo>
                <a:lnTo>
                  <a:pt x="405" y="196"/>
                </a:lnTo>
                <a:lnTo>
                  <a:pt x="407" y="194"/>
                </a:lnTo>
                <a:lnTo>
                  <a:pt x="410" y="191"/>
                </a:lnTo>
                <a:lnTo>
                  <a:pt x="412" y="188"/>
                </a:lnTo>
                <a:lnTo>
                  <a:pt x="413" y="184"/>
                </a:lnTo>
                <a:lnTo>
                  <a:pt x="414" y="181"/>
                </a:lnTo>
                <a:lnTo>
                  <a:pt x="413" y="176"/>
                </a:lnTo>
                <a:lnTo>
                  <a:pt x="412" y="172"/>
                </a:lnTo>
                <a:lnTo>
                  <a:pt x="470" y="103"/>
                </a:lnTo>
                <a:lnTo>
                  <a:pt x="473" y="104"/>
                </a:lnTo>
                <a:lnTo>
                  <a:pt x="477" y="104"/>
                </a:lnTo>
                <a:lnTo>
                  <a:pt x="481" y="104"/>
                </a:lnTo>
                <a:lnTo>
                  <a:pt x="484" y="103"/>
                </a:lnTo>
                <a:lnTo>
                  <a:pt x="487" y="101"/>
                </a:lnTo>
                <a:lnTo>
                  <a:pt x="490" y="99"/>
                </a:lnTo>
                <a:lnTo>
                  <a:pt x="493" y="96"/>
                </a:lnTo>
                <a:lnTo>
                  <a:pt x="495" y="93"/>
                </a:lnTo>
                <a:lnTo>
                  <a:pt x="496" y="89"/>
                </a:lnTo>
                <a:lnTo>
                  <a:pt x="496" y="86"/>
                </a:lnTo>
                <a:lnTo>
                  <a:pt x="496" y="82"/>
                </a:lnTo>
                <a:lnTo>
                  <a:pt x="495" y="79"/>
                </a:lnTo>
                <a:lnTo>
                  <a:pt x="493" y="75"/>
                </a:lnTo>
                <a:lnTo>
                  <a:pt x="490" y="72"/>
                </a:lnTo>
                <a:lnTo>
                  <a:pt x="487" y="70"/>
                </a:lnTo>
                <a:lnTo>
                  <a:pt x="484" y="68"/>
                </a:lnTo>
                <a:lnTo>
                  <a:pt x="481" y="67"/>
                </a:lnTo>
                <a:lnTo>
                  <a:pt x="477" y="67"/>
                </a:lnTo>
                <a:lnTo>
                  <a:pt x="473" y="67"/>
                </a:lnTo>
                <a:lnTo>
                  <a:pt x="470" y="68"/>
                </a:lnTo>
                <a:lnTo>
                  <a:pt x="467" y="70"/>
                </a:lnTo>
                <a:lnTo>
                  <a:pt x="463" y="72"/>
                </a:lnTo>
                <a:lnTo>
                  <a:pt x="461" y="75"/>
                </a:lnTo>
                <a:lnTo>
                  <a:pt x="459" y="79"/>
                </a:lnTo>
                <a:lnTo>
                  <a:pt x="458" y="82"/>
                </a:lnTo>
                <a:lnTo>
                  <a:pt x="458" y="86"/>
                </a:lnTo>
                <a:lnTo>
                  <a:pt x="459" y="89"/>
                </a:lnTo>
                <a:lnTo>
                  <a:pt x="460" y="94"/>
                </a:lnTo>
                <a:lnTo>
                  <a:pt x="401" y="163"/>
                </a:lnTo>
                <a:lnTo>
                  <a:pt x="394" y="162"/>
                </a:lnTo>
                <a:lnTo>
                  <a:pt x="389" y="163"/>
                </a:lnTo>
                <a:lnTo>
                  <a:pt x="385" y="165"/>
                </a:lnTo>
                <a:lnTo>
                  <a:pt x="381" y="167"/>
                </a:lnTo>
                <a:lnTo>
                  <a:pt x="378" y="171"/>
                </a:lnTo>
                <a:lnTo>
                  <a:pt x="358" y="169"/>
                </a:lnTo>
                <a:lnTo>
                  <a:pt x="358" y="156"/>
                </a:lnTo>
                <a:lnTo>
                  <a:pt x="356" y="140"/>
                </a:lnTo>
                <a:lnTo>
                  <a:pt x="354" y="125"/>
                </a:lnTo>
                <a:lnTo>
                  <a:pt x="351" y="111"/>
                </a:lnTo>
                <a:lnTo>
                  <a:pt x="346" y="96"/>
                </a:lnTo>
                <a:lnTo>
                  <a:pt x="339" y="82"/>
                </a:lnTo>
                <a:lnTo>
                  <a:pt x="332" y="69"/>
                </a:lnTo>
                <a:lnTo>
                  <a:pt x="322" y="57"/>
                </a:lnTo>
                <a:lnTo>
                  <a:pt x="312" y="45"/>
                </a:lnTo>
                <a:lnTo>
                  <a:pt x="300" y="34"/>
                </a:lnTo>
                <a:lnTo>
                  <a:pt x="287" y="26"/>
                </a:lnTo>
                <a:lnTo>
                  <a:pt x="274" y="18"/>
                </a:lnTo>
                <a:lnTo>
                  <a:pt x="260" y="12"/>
                </a:lnTo>
                <a:lnTo>
                  <a:pt x="246" y="6"/>
                </a:lnTo>
                <a:lnTo>
                  <a:pt x="231" y="2"/>
                </a:lnTo>
                <a:lnTo>
                  <a:pt x="216" y="0"/>
                </a:lnTo>
                <a:lnTo>
                  <a:pt x="201" y="0"/>
                </a:lnTo>
                <a:lnTo>
                  <a:pt x="185" y="0"/>
                </a:lnTo>
                <a:lnTo>
                  <a:pt x="170" y="2"/>
                </a:lnTo>
                <a:lnTo>
                  <a:pt x="155" y="6"/>
                </a:lnTo>
                <a:lnTo>
                  <a:pt x="140" y="12"/>
                </a:lnTo>
                <a:lnTo>
                  <a:pt x="126" y="18"/>
                </a:lnTo>
                <a:lnTo>
                  <a:pt x="113" y="26"/>
                </a:lnTo>
                <a:lnTo>
                  <a:pt x="102" y="35"/>
                </a:lnTo>
                <a:lnTo>
                  <a:pt x="90" y="45"/>
                </a:lnTo>
                <a:lnTo>
                  <a:pt x="79" y="57"/>
                </a:lnTo>
                <a:lnTo>
                  <a:pt x="70" y="70"/>
                </a:lnTo>
                <a:lnTo>
                  <a:pt x="62" y="83"/>
                </a:lnTo>
                <a:lnTo>
                  <a:pt x="55" y="96"/>
                </a:lnTo>
                <a:lnTo>
                  <a:pt x="51" y="111"/>
                </a:lnTo>
                <a:lnTo>
                  <a:pt x="47" y="125"/>
                </a:lnTo>
                <a:lnTo>
                  <a:pt x="44" y="141"/>
                </a:lnTo>
                <a:lnTo>
                  <a:pt x="43" y="156"/>
                </a:lnTo>
                <a:lnTo>
                  <a:pt x="44" y="175"/>
                </a:lnTo>
                <a:lnTo>
                  <a:pt x="48" y="193"/>
                </a:lnTo>
                <a:lnTo>
                  <a:pt x="53" y="210"/>
                </a:lnTo>
                <a:lnTo>
                  <a:pt x="61" y="226"/>
                </a:lnTo>
                <a:lnTo>
                  <a:pt x="69" y="242"/>
                </a:lnTo>
                <a:lnTo>
                  <a:pt x="80" y="256"/>
                </a:lnTo>
                <a:lnTo>
                  <a:pt x="92" y="269"/>
                </a:lnTo>
                <a:lnTo>
                  <a:pt x="105" y="280"/>
                </a:lnTo>
                <a:lnTo>
                  <a:pt x="88" y="306"/>
                </a:lnTo>
                <a:lnTo>
                  <a:pt x="83" y="305"/>
                </a:lnTo>
                <a:lnTo>
                  <a:pt x="77" y="306"/>
                </a:lnTo>
                <a:lnTo>
                  <a:pt x="71" y="310"/>
                </a:lnTo>
                <a:lnTo>
                  <a:pt x="38" y="288"/>
                </a:lnTo>
                <a:lnTo>
                  <a:pt x="38" y="285"/>
                </a:lnTo>
                <a:lnTo>
                  <a:pt x="38" y="280"/>
                </a:lnTo>
                <a:lnTo>
                  <a:pt x="37" y="277"/>
                </a:lnTo>
                <a:lnTo>
                  <a:pt x="35" y="274"/>
                </a:lnTo>
                <a:lnTo>
                  <a:pt x="32" y="271"/>
                </a:lnTo>
                <a:lnTo>
                  <a:pt x="29" y="269"/>
                </a:lnTo>
                <a:lnTo>
                  <a:pt x="26" y="268"/>
                </a:lnTo>
                <a:lnTo>
                  <a:pt x="23" y="266"/>
                </a:lnTo>
                <a:lnTo>
                  <a:pt x="20" y="265"/>
                </a:lnTo>
                <a:lnTo>
                  <a:pt x="15" y="266"/>
                </a:lnTo>
                <a:lnTo>
                  <a:pt x="12" y="268"/>
                </a:lnTo>
                <a:lnTo>
                  <a:pt x="9" y="269"/>
                </a:lnTo>
                <a:lnTo>
                  <a:pt x="5" y="271"/>
                </a:lnTo>
                <a:lnTo>
                  <a:pt x="3" y="274"/>
                </a:lnTo>
                <a:lnTo>
                  <a:pt x="1" y="277"/>
                </a:lnTo>
                <a:lnTo>
                  <a:pt x="0" y="280"/>
                </a:lnTo>
                <a:lnTo>
                  <a:pt x="0" y="285"/>
                </a:lnTo>
                <a:lnTo>
                  <a:pt x="0" y="288"/>
                </a:lnTo>
                <a:lnTo>
                  <a:pt x="1" y="292"/>
                </a:lnTo>
                <a:lnTo>
                  <a:pt x="3" y="295"/>
                </a:lnTo>
                <a:lnTo>
                  <a:pt x="5" y="298"/>
                </a:lnTo>
                <a:lnTo>
                  <a:pt x="9" y="300"/>
                </a:lnTo>
                <a:lnTo>
                  <a:pt x="12" y="302"/>
                </a:lnTo>
                <a:lnTo>
                  <a:pt x="15" y="303"/>
                </a:lnTo>
                <a:lnTo>
                  <a:pt x="20" y="303"/>
                </a:lnTo>
                <a:lnTo>
                  <a:pt x="25" y="302"/>
                </a:lnTo>
                <a:lnTo>
                  <a:pt x="29" y="300"/>
                </a:lnTo>
                <a:lnTo>
                  <a:pt x="64" y="322"/>
                </a:lnTo>
                <a:lnTo>
                  <a:pt x="64" y="325"/>
                </a:lnTo>
                <a:lnTo>
                  <a:pt x="64" y="328"/>
                </a:lnTo>
                <a:lnTo>
                  <a:pt x="65" y="332"/>
                </a:lnTo>
                <a:lnTo>
                  <a:pt x="67" y="336"/>
                </a:lnTo>
                <a:lnTo>
                  <a:pt x="69" y="338"/>
                </a:lnTo>
                <a:lnTo>
                  <a:pt x="72" y="340"/>
                </a:lnTo>
                <a:lnTo>
                  <a:pt x="76" y="342"/>
                </a:lnTo>
                <a:lnTo>
                  <a:pt x="79" y="343"/>
                </a:lnTo>
                <a:lnTo>
                  <a:pt x="83" y="343"/>
                </a:lnTo>
                <a:lnTo>
                  <a:pt x="86" y="343"/>
                </a:lnTo>
                <a:lnTo>
                  <a:pt x="90" y="342"/>
                </a:lnTo>
                <a:lnTo>
                  <a:pt x="93" y="340"/>
                </a:lnTo>
                <a:lnTo>
                  <a:pt x="96" y="338"/>
                </a:lnTo>
                <a:lnTo>
                  <a:pt x="98" y="336"/>
                </a:lnTo>
                <a:lnTo>
                  <a:pt x="101" y="332"/>
                </a:lnTo>
                <a:lnTo>
                  <a:pt x="102" y="328"/>
                </a:lnTo>
                <a:lnTo>
                  <a:pt x="102" y="325"/>
                </a:lnTo>
                <a:lnTo>
                  <a:pt x="101" y="319"/>
                </a:lnTo>
                <a:lnTo>
                  <a:pt x="98" y="314"/>
                </a:lnTo>
                <a:lnTo>
                  <a:pt x="117" y="289"/>
                </a:lnTo>
                <a:lnTo>
                  <a:pt x="126" y="295"/>
                </a:lnTo>
                <a:lnTo>
                  <a:pt x="136" y="299"/>
                </a:lnTo>
                <a:lnTo>
                  <a:pt x="146" y="303"/>
                </a:lnTo>
                <a:lnTo>
                  <a:pt x="157" y="306"/>
                </a:lnTo>
                <a:lnTo>
                  <a:pt x="166" y="310"/>
                </a:lnTo>
                <a:lnTo>
                  <a:pt x="178" y="312"/>
                </a:lnTo>
                <a:lnTo>
                  <a:pt x="189" y="313"/>
                </a:lnTo>
                <a:lnTo>
                  <a:pt x="201" y="313"/>
                </a:lnTo>
                <a:lnTo>
                  <a:pt x="213" y="313"/>
                </a:lnTo>
                <a:lnTo>
                  <a:pt x="225" y="311"/>
                </a:lnTo>
                <a:lnTo>
                  <a:pt x="237" y="309"/>
                </a:lnTo>
                <a:lnTo>
                  <a:pt x="248" y="305"/>
                </a:lnTo>
                <a:lnTo>
                  <a:pt x="260" y="302"/>
                </a:lnTo>
                <a:lnTo>
                  <a:pt x="271" y="297"/>
                </a:lnTo>
                <a:lnTo>
                  <a:pt x="282" y="291"/>
                </a:lnTo>
                <a:lnTo>
                  <a:pt x="292" y="284"/>
                </a:lnTo>
                <a:lnTo>
                  <a:pt x="300" y="292"/>
                </a:lnTo>
                <a:lnTo>
                  <a:pt x="297" y="296"/>
                </a:lnTo>
                <a:lnTo>
                  <a:pt x="295" y="298"/>
                </a:lnTo>
                <a:lnTo>
                  <a:pt x="295" y="301"/>
                </a:lnTo>
                <a:lnTo>
                  <a:pt x="295" y="303"/>
                </a:lnTo>
                <a:lnTo>
                  <a:pt x="297" y="305"/>
                </a:lnTo>
                <a:lnTo>
                  <a:pt x="312" y="322"/>
                </a:lnTo>
                <a:lnTo>
                  <a:pt x="432" y="440"/>
                </a:lnTo>
                <a:lnTo>
                  <a:pt x="443" y="451"/>
                </a:lnTo>
                <a:lnTo>
                  <a:pt x="445" y="452"/>
                </a:lnTo>
                <a:lnTo>
                  <a:pt x="447" y="453"/>
                </a:lnTo>
                <a:lnTo>
                  <a:pt x="458" y="452"/>
                </a:lnTo>
                <a:lnTo>
                  <a:pt x="467" y="449"/>
                </a:lnTo>
                <a:lnTo>
                  <a:pt x="475" y="445"/>
                </a:lnTo>
                <a:lnTo>
                  <a:pt x="483" y="438"/>
                </a:lnTo>
                <a:lnTo>
                  <a:pt x="489" y="431"/>
                </a:lnTo>
                <a:lnTo>
                  <a:pt x="494" y="422"/>
                </a:lnTo>
                <a:lnTo>
                  <a:pt x="497" y="413"/>
                </a:lnTo>
                <a:lnTo>
                  <a:pt x="498" y="403"/>
                </a:lnTo>
                <a:lnTo>
                  <a:pt x="497" y="400"/>
                </a:lnTo>
                <a:lnTo>
                  <a:pt x="496" y="398"/>
                </a:lnTo>
                <a:close/>
                <a:moveTo>
                  <a:pt x="481" y="83"/>
                </a:moveTo>
                <a:lnTo>
                  <a:pt x="480" y="82"/>
                </a:lnTo>
                <a:lnTo>
                  <a:pt x="481" y="83"/>
                </a:lnTo>
                <a:close/>
                <a:moveTo>
                  <a:pt x="327" y="316"/>
                </a:moveTo>
                <a:lnTo>
                  <a:pt x="361" y="283"/>
                </a:lnTo>
                <a:lnTo>
                  <a:pt x="470" y="393"/>
                </a:lnTo>
                <a:lnTo>
                  <a:pt x="437" y="426"/>
                </a:lnTo>
                <a:lnTo>
                  <a:pt x="327" y="316"/>
                </a:lnTo>
                <a:close/>
                <a:moveTo>
                  <a:pt x="312" y="301"/>
                </a:moveTo>
                <a:lnTo>
                  <a:pt x="346" y="268"/>
                </a:lnTo>
                <a:lnTo>
                  <a:pt x="351" y="273"/>
                </a:lnTo>
                <a:lnTo>
                  <a:pt x="318" y="306"/>
                </a:lnTo>
                <a:lnTo>
                  <a:pt x="312" y="301"/>
                </a:lnTo>
                <a:close/>
                <a:moveTo>
                  <a:pt x="58" y="156"/>
                </a:moveTo>
                <a:lnTo>
                  <a:pt x="58" y="156"/>
                </a:lnTo>
                <a:lnTo>
                  <a:pt x="58" y="142"/>
                </a:lnTo>
                <a:lnTo>
                  <a:pt x="61" y="128"/>
                </a:lnTo>
                <a:lnTo>
                  <a:pt x="64" y="115"/>
                </a:lnTo>
                <a:lnTo>
                  <a:pt x="68" y="101"/>
                </a:lnTo>
                <a:lnTo>
                  <a:pt x="75" y="89"/>
                </a:lnTo>
                <a:lnTo>
                  <a:pt x="82" y="77"/>
                </a:lnTo>
                <a:lnTo>
                  <a:pt x="90" y="66"/>
                </a:lnTo>
                <a:lnTo>
                  <a:pt x="99" y="56"/>
                </a:lnTo>
                <a:lnTo>
                  <a:pt x="110" y="46"/>
                </a:lnTo>
                <a:lnTo>
                  <a:pt x="121" y="37"/>
                </a:lnTo>
                <a:lnTo>
                  <a:pt x="133" y="30"/>
                </a:lnTo>
                <a:lnTo>
                  <a:pt x="146" y="25"/>
                </a:lnTo>
                <a:lnTo>
                  <a:pt x="159" y="19"/>
                </a:lnTo>
                <a:lnTo>
                  <a:pt x="173" y="16"/>
                </a:lnTo>
                <a:lnTo>
                  <a:pt x="187" y="14"/>
                </a:lnTo>
                <a:lnTo>
                  <a:pt x="201" y="14"/>
                </a:lnTo>
                <a:lnTo>
                  <a:pt x="215" y="14"/>
                </a:lnTo>
                <a:lnTo>
                  <a:pt x="229" y="16"/>
                </a:lnTo>
                <a:lnTo>
                  <a:pt x="242" y="19"/>
                </a:lnTo>
                <a:lnTo>
                  <a:pt x="255" y="25"/>
                </a:lnTo>
                <a:lnTo>
                  <a:pt x="268" y="30"/>
                </a:lnTo>
                <a:lnTo>
                  <a:pt x="280" y="37"/>
                </a:lnTo>
                <a:lnTo>
                  <a:pt x="291" y="46"/>
                </a:lnTo>
                <a:lnTo>
                  <a:pt x="301" y="55"/>
                </a:lnTo>
                <a:lnTo>
                  <a:pt x="311" y="66"/>
                </a:lnTo>
                <a:lnTo>
                  <a:pt x="320" y="77"/>
                </a:lnTo>
                <a:lnTo>
                  <a:pt x="327" y="89"/>
                </a:lnTo>
                <a:lnTo>
                  <a:pt x="333" y="101"/>
                </a:lnTo>
                <a:lnTo>
                  <a:pt x="337" y="114"/>
                </a:lnTo>
                <a:lnTo>
                  <a:pt x="340" y="128"/>
                </a:lnTo>
                <a:lnTo>
                  <a:pt x="342" y="142"/>
                </a:lnTo>
                <a:lnTo>
                  <a:pt x="344" y="156"/>
                </a:lnTo>
                <a:lnTo>
                  <a:pt x="344" y="167"/>
                </a:lnTo>
                <a:lnTo>
                  <a:pt x="329" y="165"/>
                </a:lnTo>
                <a:lnTo>
                  <a:pt x="329" y="156"/>
                </a:lnTo>
                <a:lnTo>
                  <a:pt x="329" y="143"/>
                </a:lnTo>
                <a:lnTo>
                  <a:pt x="327" y="130"/>
                </a:lnTo>
                <a:lnTo>
                  <a:pt x="324" y="118"/>
                </a:lnTo>
                <a:lnTo>
                  <a:pt x="320" y="107"/>
                </a:lnTo>
                <a:lnTo>
                  <a:pt x="314" y="96"/>
                </a:lnTo>
                <a:lnTo>
                  <a:pt x="308" y="85"/>
                </a:lnTo>
                <a:lnTo>
                  <a:pt x="300" y="74"/>
                </a:lnTo>
                <a:lnTo>
                  <a:pt x="292" y="64"/>
                </a:lnTo>
                <a:lnTo>
                  <a:pt x="282" y="56"/>
                </a:lnTo>
                <a:lnTo>
                  <a:pt x="272" y="48"/>
                </a:lnTo>
                <a:lnTo>
                  <a:pt x="261" y="42"/>
                </a:lnTo>
                <a:lnTo>
                  <a:pt x="250" y="36"/>
                </a:lnTo>
                <a:lnTo>
                  <a:pt x="239" y="33"/>
                </a:lnTo>
                <a:lnTo>
                  <a:pt x="226" y="30"/>
                </a:lnTo>
                <a:lnTo>
                  <a:pt x="214" y="28"/>
                </a:lnTo>
                <a:lnTo>
                  <a:pt x="201" y="27"/>
                </a:lnTo>
                <a:lnTo>
                  <a:pt x="188" y="28"/>
                </a:lnTo>
                <a:lnTo>
                  <a:pt x="175" y="30"/>
                </a:lnTo>
                <a:lnTo>
                  <a:pt x="163" y="33"/>
                </a:lnTo>
                <a:lnTo>
                  <a:pt x="151" y="37"/>
                </a:lnTo>
                <a:lnTo>
                  <a:pt x="139" y="43"/>
                </a:lnTo>
                <a:lnTo>
                  <a:pt x="129" y="49"/>
                </a:lnTo>
                <a:lnTo>
                  <a:pt x="119" y="57"/>
                </a:lnTo>
                <a:lnTo>
                  <a:pt x="109" y="66"/>
                </a:lnTo>
                <a:lnTo>
                  <a:pt x="101" y="74"/>
                </a:lnTo>
                <a:lnTo>
                  <a:pt x="93" y="85"/>
                </a:lnTo>
                <a:lnTo>
                  <a:pt x="86" y="96"/>
                </a:lnTo>
                <a:lnTo>
                  <a:pt x="81" y="107"/>
                </a:lnTo>
                <a:lnTo>
                  <a:pt x="77" y="118"/>
                </a:lnTo>
                <a:lnTo>
                  <a:pt x="75" y="131"/>
                </a:lnTo>
                <a:lnTo>
                  <a:pt x="72" y="143"/>
                </a:lnTo>
                <a:lnTo>
                  <a:pt x="71" y="156"/>
                </a:lnTo>
                <a:lnTo>
                  <a:pt x="72" y="169"/>
                </a:lnTo>
                <a:lnTo>
                  <a:pt x="75" y="181"/>
                </a:lnTo>
                <a:lnTo>
                  <a:pt x="77" y="194"/>
                </a:lnTo>
                <a:lnTo>
                  <a:pt x="81" y="206"/>
                </a:lnTo>
                <a:lnTo>
                  <a:pt x="86" y="217"/>
                </a:lnTo>
                <a:lnTo>
                  <a:pt x="93" y="228"/>
                </a:lnTo>
                <a:lnTo>
                  <a:pt x="101" y="238"/>
                </a:lnTo>
                <a:lnTo>
                  <a:pt x="109" y="247"/>
                </a:lnTo>
                <a:lnTo>
                  <a:pt x="121" y="258"/>
                </a:lnTo>
                <a:lnTo>
                  <a:pt x="113" y="269"/>
                </a:lnTo>
                <a:lnTo>
                  <a:pt x="102" y="259"/>
                </a:lnTo>
                <a:lnTo>
                  <a:pt x="91" y="247"/>
                </a:lnTo>
                <a:lnTo>
                  <a:pt x="81" y="234"/>
                </a:lnTo>
                <a:lnTo>
                  <a:pt x="72" y="220"/>
                </a:lnTo>
                <a:lnTo>
                  <a:pt x="67" y="205"/>
                </a:lnTo>
                <a:lnTo>
                  <a:pt x="62" y="190"/>
                </a:lnTo>
                <a:lnTo>
                  <a:pt x="58" y="174"/>
                </a:lnTo>
                <a:lnTo>
                  <a:pt x="58" y="156"/>
                </a:lnTo>
                <a:close/>
                <a:moveTo>
                  <a:pt x="140" y="255"/>
                </a:moveTo>
                <a:lnTo>
                  <a:pt x="198" y="174"/>
                </a:lnTo>
                <a:lnTo>
                  <a:pt x="204" y="175"/>
                </a:lnTo>
                <a:lnTo>
                  <a:pt x="209" y="175"/>
                </a:lnTo>
                <a:lnTo>
                  <a:pt x="213" y="172"/>
                </a:lnTo>
                <a:lnTo>
                  <a:pt x="217" y="169"/>
                </a:lnTo>
                <a:lnTo>
                  <a:pt x="220" y="166"/>
                </a:lnTo>
                <a:lnTo>
                  <a:pt x="313" y="178"/>
                </a:lnTo>
                <a:lnTo>
                  <a:pt x="309" y="194"/>
                </a:lnTo>
                <a:lnTo>
                  <a:pt x="302" y="209"/>
                </a:lnTo>
                <a:lnTo>
                  <a:pt x="294" y="224"/>
                </a:lnTo>
                <a:lnTo>
                  <a:pt x="282" y="237"/>
                </a:lnTo>
                <a:lnTo>
                  <a:pt x="273" y="245"/>
                </a:lnTo>
                <a:lnTo>
                  <a:pt x="265" y="251"/>
                </a:lnTo>
                <a:lnTo>
                  <a:pt x="255" y="258"/>
                </a:lnTo>
                <a:lnTo>
                  <a:pt x="245" y="262"/>
                </a:lnTo>
                <a:lnTo>
                  <a:pt x="234" y="266"/>
                </a:lnTo>
                <a:lnTo>
                  <a:pt x="224" y="269"/>
                </a:lnTo>
                <a:lnTo>
                  <a:pt x="212" y="271"/>
                </a:lnTo>
                <a:lnTo>
                  <a:pt x="201" y="271"/>
                </a:lnTo>
                <a:lnTo>
                  <a:pt x="201" y="278"/>
                </a:lnTo>
                <a:lnTo>
                  <a:pt x="201" y="271"/>
                </a:lnTo>
                <a:lnTo>
                  <a:pt x="185" y="270"/>
                </a:lnTo>
                <a:lnTo>
                  <a:pt x="170" y="266"/>
                </a:lnTo>
                <a:lnTo>
                  <a:pt x="155" y="261"/>
                </a:lnTo>
                <a:lnTo>
                  <a:pt x="140" y="255"/>
                </a:lnTo>
                <a:close/>
                <a:moveTo>
                  <a:pt x="223" y="152"/>
                </a:moveTo>
                <a:lnTo>
                  <a:pt x="223" y="152"/>
                </a:lnTo>
                <a:lnTo>
                  <a:pt x="220" y="147"/>
                </a:lnTo>
                <a:lnTo>
                  <a:pt x="216" y="141"/>
                </a:lnTo>
                <a:lnTo>
                  <a:pt x="211" y="139"/>
                </a:lnTo>
                <a:lnTo>
                  <a:pt x="204" y="137"/>
                </a:lnTo>
                <a:lnTo>
                  <a:pt x="200" y="138"/>
                </a:lnTo>
                <a:lnTo>
                  <a:pt x="197" y="139"/>
                </a:lnTo>
                <a:lnTo>
                  <a:pt x="193" y="140"/>
                </a:lnTo>
                <a:lnTo>
                  <a:pt x="190" y="143"/>
                </a:lnTo>
                <a:lnTo>
                  <a:pt x="188" y="145"/>
                </a:lnTo>
                <a:lnTo>
                  <a:pt x="187" y="149"/>
                </a:lnTo>
                <a:lnTo>
                  <a:pt x="186" y="152"/>
                </a:lnTo>
                <a:lnTo>
                  <a:pt x="185" y="156"/>
                </a:lnTo>
                <a:lnTo>
                  <a:pt x="186" y="161"/>
                </a:lnTo>
                <a:lnTo>
                  <a:pt x="187" y="164"/>
                </a:lnTo>
                <a:lnTo>
                  <a:pt x="130" y="246"/>
                </a:lnTo>
                <a:lnTo>
                  <a:pt x="120" y="237"/>
                </a:lnTo>
                <a:lnTo>
                  <a:pt x="111" y="229"/>
                </a:lnTo>
                <a:lnTo>
                  <a:pt x="105" y="220"/>
                </a:lnTo>
                <a:lnTo>
                  <a:pt x="99" y="210"/>
                </a:lnTo>
                <a:lnTo>
                  <a:pt x="94" y="201"/>
                </a:lnTo>
                <a:lnTo>
                  <a:pt x="91" y="190"/>
                </a:lnTo>
                <a:lnTo>
                  <a:pt x="88" y="179"/>
                </a:lnTo>
                <a:lnTo>
                  <a:pt x="86" y="167"/>
                </a:lnTo>
                <a:lnTo>
                  <a:pt x="85" y="156"/>
                </a:lnTo>
                <a:lnTo>
                  <a:pt x="86" y="144"/>
                </a:lnTo>
                <a:lnTo>
                  <a:pt x="88" y="134"/>
                </a:lnTo>
                <a:lnTo>
                  <a:pt x="91" y="123"/>
                </a:lnTo>
                <a:lnTo>
                  <a:pt x="94" y="112"/>
                </a:lnTo>
                <a:lnTo>
                  <a:pt x="99" y="102"/>
                </a:lnTo>
                <a:lnTo>
                  <a:pt x="105" y="93"/>
                </a:lnTo>
                <a:lnTo>
                  <a:pt x="111" y="84"/>
                </a:lnTo>
                <a:lnTo>
                  <a:pt x="119" y="75"/>
                </a:lnTo>
                <a:lnTo>
                  <a:pt x="128" y="68"/>
                </a:lnTo>
                <a:lnTo>
                  <a:pt x="137" y="60"/>
                </a:lnTo>
                <a:lnTo>
                  <a:pt x="147" y="55"/>
                </a:lnTo>
                <a:lnTo>
                  <a:pt x="157" y="50"/>
                </a:lnTo>
                <a:lnTo>
                  <a:pt x="167" y="46"/>
                </a:lnTo>
                <a:lnTo>
                  <a:pt x="178" y="44"/>
                </a:lnTo>
                <a:lnTo>
                  <a:pt x="189" y="42"/>
                </a:lnTo>
                <a:lnTo>
                  <a:pt x="201" y="42"/>
                </a:lnTo>
                <a:lnTo>
                  <a:pt x="212" y="42"/>
                </a:lnTo>
                <a:lnTo>
                  <a:pt x="224" y="44"/>
                </a:lnTo>
                <a:lnTo>
                  <a:pt x="234" y="46"/>
                </a:lnTo>
                <a:lnTo>
                  <a:pt x="244" y="50"/>
                </a:lnTo>
                <a:lnTo>
                  <a:pt x="255" y="55"/>
                </a:lnTo>
                <a:lnTo>
                  <a:pt x="265" y="60"/>
                </a:lnTo>
                <a:lnTo>
                  <a:pt x="273" y="68"/>
                </a:lnTo>
                <a:lnTo>
                  <a:pt x="282" y="75"/>
                </a:lnTo>
                <a:lnTo>
                  <a:pt x="290" y="84"/>
                </a:lnTo>
                <a:lnTo>
                  <a:pt x="296" y="93"/>
                </a:lnTo>
                <a:lnTo>
                  <a:pt x="302" y="102"/>
                </a:lnTo>
                <a:lnTo>
                  <a:pt x="307" y="112"/>
                </a:lnTo>
                <a:lnTo>
                  <a:pt x="311" y="123"/>
                </a:lnTo>
                <a:lnTo>
                  <a:pt x="313" y="134"/>
                </a:lnTo>
                <a:lnTo>
                  <a:pt x="315" y="144"/>
                </a:lnTo>
                <a:lnTo>
                  <a:pt x="315" y="156"/>
                </a:lnTo>
                <a:lnTo>
                  <a:pt x="315" y="164"/>
                </a:lnTo>
                <a:lnTo>
                  <a:pt x="223" y="152"/>
                </a:lnTo>
                <a:close/>
                <a:moveTo>
                  <a:pt x="201" y="299"/>
                </a:moveTo>
                <a:lnTo>
                  <a:pt x="201" y="306"/>
                </a:lnTo>
                <a:lnTo>
                  <a:pt x="201" y="299"/>
                </a:lnTo>
                <a:lnTo>
                  <a:pt x="190" y="299"/>
                </a:lnTo>
                <a:lnTo>
                  <a:pt x="180" y="298"/>
                </a:lnTo>
                <a:lnTo>
                  <a:pt x="171" y="296"/>
                </a:lnTo>
                <a:lnTo>
                  <a:pt x="161" y="293"/>
                </a:lnTo>
                <a:lnTo>
                  <a:pt x="151" y="290"/>
                </a:lnTo>
                <a:lnTo>
                  <a:pt x="142" y="286"/>
                </a:lnTo>
                <a:lnTo>
                  <a:pt x="133" y="282"/>
                </a:lnTo>
                <a:lnTo>
                  <a:pt x="125" y="277"/>
                </a:lnTo>
                <a:lnTo>
                  <a:pt x="133" y="265"/>
                </a:lnTo>
                <a:lnTo>
                  <a:pt x="148" y="274"/>
                </a:lnTo>
                <a:lnTo>
                  <a:pt x="165" y="280"/>
                </a:lnTo>
                <a:lnTo>
                  <a:pt x="183" y="284"/>
                </a:lnTo>
                <a:lnTo>
                  <a:pt x="201" y="285"/>
                </a:lnTo>
                <a:lnTo>
                  <a:pt x="214" y="285"/>
                </a:lnTo>
                <a:lnTo>
                  <a:pt x="226" y="283"/>
                </a:lnTo>
                <a:lnTo>
                  <a:pt x="239" y="279"/>
                </a:lnTo>
                <a:lnTo>
                  <a:pt x="251" y="275"/>
                </a:lnTo>
                <a:lnTo>
                  <a:pt x="261" y="270"/>
                </a:lnTo>
                <a:lnTo>
                  <a:pt x="272" y="263"/>
                </a:lnTo>
                <a:lnTo>
                  <a:pt x="283" y="256"/>
                </a:lnTo>
                <a:lnTo>
                  <a:pt x="292" y="247"/>
                </a:lnTo>
                <a:lnTo>
                  <a:pt x="299" y="239"/>
                </a:lnTo>
                <a:lnTo>
                  <a:pt x="305" y="232"/>
                </a:lnTo>
                <a:lnTo>
                  <a:pt x="310" y="224"/>
                </a:lnTo>
                <a:lnTo>
                  <a:pt x="315" y="216"/>
                </a:lnTo>
                <a:lnTo>
                  <a:pt x="320" y="207"/>
                </a:lnTo>
                <a:lnTo>
                  <a:pt x="323" y="198"/>
                </a:lnTo>
                <a:lnTo>
                  <a:pt x="325" y="189"/>
                </a:lnTo>
                <a:lnTo>
                  <a:pt x="327" y="179"/>
                </a:lnTo>
                <a:lnTo>
                  <a:pt x="341" y="181"/>
                </a:lnTo>
                <a:lnTo>
                  <a:pt x="337" y="197"/>
                </a:lnTo>
                <a:lnTo>
                  <a:pt x="332" y="214"/>
                </a:lnTo>
                <a:lnTo>
                  <a:pt x="324" y="229"/>
                </a:lnTo>
                <a:lnTo>
                  <a:pt x="314" y="243"/>
                </a:lnTo>
                <a:lnTo>
                  <a:pt x="314" y="244"/>
                </a:lnTo>
                <a:lnTo>
                  <a:pt x="308" y="250"/>
                </a:lnTo>
                <a:lnTo>
                  <a:pt x="301" y="257"/>
                </a:lnTo>
                <a:lnTo>
                  <a:pt x="295" y="263"/>
                </a:lnTo>
                <a:lnTo>
                  <a:pt x="288" y="269"/>
                </a:lnTo>
                <a:lnTo>
                  <a:pt x="288" y="270"/>
                </a:lnTo>
                <a:lnTo>
                  <a:pt x="279" y="276"/>
                </a:lnTo>
                <a:lnTo>
                  <a:pt x="268" y="282"/>
                </a:lnTo>
                <a:lnTo>
                  <a:pt x="258" y="287"/>
                </a:lnTo>
                <a:lnTo>
                  <a:pt x="247" y="291"/>
                </a:lnTo>
                <a:lnTo>
                  <a:pt x="236" y="295"/>
                </a:lnTo>
                <a:lnTo>
                  <a:pt x="225" y="297"/>
                </a:lnTo>
                <a:lnTo>
                  <a:pt x="213" y="299"/>
                </a:lnTo>
                <a:lnTo>
                  <a:pt x="201" y="299"/>
                </a:lnTo>
                <a:close/>
                <a:moveTo>
                  <a:pt x="302" y="275"/>
                </a:moveTo>
                <a:lnTo>
                  <a:pt x="302" y="275"/>
                </a:lnTo>
                <a:lnTo>
                  <a:pt x="304" y="275"/>
                </a:lnTo>
                <a:lnTo>
                  <a:pt x="307" y="272"/>
                </a:lnTo>
                <a:lnTo>
                  <a:pt x="311" y="268"/>
                </a:lnTo>
                <a:lnTo>
                  <a:pt x="312" y="266"/>
                </a:lnTo>
                <a:lnTo>
                  <a:pt x="320" y="259"/>
                </a:lnTo>
                <a:lnTo>
                  <a:pt x="320" y="258"/>
                </a:lnTo>
                <a:lnTo>
                  <a:pt x="327" y="265"/>
                </a:lnTo>
                <a:lnTo>
                  <a:pt x="310" y="283"/>
                </a:lnTo>
                <a:lnTo>
                  <a:pt x="302" y="275"/>
                </a:lnTo>
                <a:close/>
                <a:moveTo>
                  <a:pt x="450" y="439"/>
                </a:moveTo>
                <a:lnTo>
                  <a:pt x="447" y="436"/>
                </a:lnTo>
                <a:lnTo>
                  <a:pt x="481" y="403"/>
                </a:lnTo>
                <a:lnTo>
                  <a:pt x="484" y="406"/>
                </a:lnTo>
                <a:lnTo>
                  <a:pt x="483" y="412"/>
                </a:lnTo>
                <a:lnTo>
                  <a:pt x="481" y="418"/>
                </a:lnTo>
                <a:lnTo>
                  <a:pt x="477" y="424"/>
                </a:lnTo>
                <a:lnTo>
                  <a:pt x="473" y="428"/>
                </a:lnTo>
                <a:lnTo>
                  <a:pt x="468" y="433"/>
                </a:lnTo>
                <a:lnTo>
                  <a:pt x="462" y="436"/>
                </a:lnTo>
                <a:lnTo>
                  <a:pt x="457" y="438"/>
                </a:lnTo>
                <a:lnTo>
                  <a:pt x="450" y="43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0" name="Oval 42"/>
          <p:cNvSpPr/>
          <p:nvPr/>
        </p:nvSpPr>
        <p:spPr>
          <a:xfrm>
            <a:off x="4217749" y="6143644"/>
            <a:ext cx="6736035" cy="444590"/>
          </a:xfrm>
          <a:prstGeom prst="flowChartAlternateProcess">
            <a:avLst/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1" name="文本框 101"/>
          <p:cNvSpPr txBox="1"/>
          <p:nvPr/>
        </p:nvSpPr>
        <p:spPr>
          <a:xfrm>
            <a:off x="4238612" y="6215082"/>
            <a:ext cx="6715172" cy="306467"/>
          </a:xfrm>
          <a:prstGeom prst="flowChartAlternateProcess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物流企业   个人车队 城际运输  客运服务 矿山工地  重型机械</a:t>
            </a:r>
            <a:endParaRPr lang="en-US" altLang="zh-CN" sz="1200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2" name="Oval 42"/>
          <p:cNvSpPr/>
          <p:nvPr/>
        </p:nvSpPr>
        <p:spPr>
          <a:xfrm>
            <a:off x="4217749" y="1428736"/>
            <a:ext cx="6736035" cy="444590"/>
          </a:xfrm>
          <a:prstGeom prst="flowChartAlternateProcess">
            <a:avLst/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63" name="文本框 101"/>
          <p:cNvSpPr txBox="1"/>
          <p:nvPr/>
        </p:nvSpPr>
        <p:spPr>
          <a:xfrm>
            <a:off x="4238612" y="1500174"/>
            <a:ext cx="6715172" cy="306467"/>
          </a:xfrm>
          <a:prstGeom prst="flowChartAlternateProcess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上游炼厂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/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贸易商</a:t>
            </a:r>
            <a:endParaRPr lang="en-US" altLang="zh-CN" sz="1200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4" name="组合 76"/>
          <p:cNvGrpSpPr/>
          <p:nvPr/>
        </p:nvGrpSpPr>
        <p:grpSpPr>
          <a:xfrm>
            <a:off x="6172208" y="2781300"/>
            <a:ext cx="1138555" cy="575945"/>
            <a:chOff x="8821" y="3254"/>
            <a:chExt cx="1793" cy="907"/>
          </a:xfrm>
        </p:grpSpPr>
        <p:sp>
          <p:nvSpPr>
            <p:cNvPr id="65" name="타원 84"/>
            <p:cNvSpPr/>
            <p:nvPr/>
          </p:nvSpPr>
          <p:spPr>
            <a:xfrm>
              <a:off x="9150" y="3254"/>
              <a:ext cx="1014" cy="907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68" name="文本框 2"/>
            <p:cNvSpPr txBox="1"/>
            <p:nvPr/>
          </p:nvSpPr>
          <p:spPr>
            <a:xfrm>
              <a:off x="8821" y="3586"/>
              <a:ext cx="1793" cy="343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sz="800" b="1" dirty="0" smtClean="0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接口定义</a:t>
              </a:r>
              <a:endParaRPr lang="zh-CN" altLang="en-US" sz="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sp>
        <p:nvSpPr>
          <p:cNvPr id="73" name="타원 84"/>
          <p:cNvSpPr/>
          <p:nvPr/>
        </p:nvSpPr>
        <p:spPr>
          <a:xfrm>
            <a:off x="7662550" y="2786058"/>
            <a:ext cx="643575" cy="57604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75" name="文本框 2"/>
          <p:cNvSpPr txBox="1"/>
          <p:nvPr/>
        </p:nvSpPr>
        <p:spPr>
          <a:xfrm>
            <a:off x="7457775" y="2996678"/>
            <a:ext cx="1138555" cy="218008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1">
            <a:spAutoFit/>
          </a:bodyPr>
          <a:lstStyle/>
          <a:p>
            <a:pPr algn="ctr" eaLnBrk="1" fontAlgn="auto" latinLnBrk="0" hangingPunct="1">
              <a:lnSpc>
                <a:spcPct val="100000"/>
              </a:lnSpc>
              <a:spcAft>
                <a:spcPts val="0"/>
              </a:spcAft>
              <a:defRPr/>
            </a:pPr>
            <a:r>
              <a:rPr lang="zh-CN" altLang="en-US" sz="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调度算法</a:t>
            </a:r>
            <a:endParaRPr lang="zh-CN" altLang="en-US" sz="800" b="1" dirty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7" name="타원 84"/>
          <p:cNvSpPr/>
          <p:nvPr/>
        </p:nvSpPr>
        <p:spPr>
          <a:xfrm>
            <a:off x="5876600" y="3643314"/>
            <a:ext cx="643575" cy="57604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85" name="文本框 2"/>
          <p:cNvSpPr txBox="1"/>
          <p:nvPr/>
        </p:nvSpPr>
        <p:spPr>
          <a:xfrm>
            <a:off x="5667372" y="3853934"/>
            <a:ext cx="1138555" cy="218008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1">
            <a:spAutoFit/>
          </a:bodyPr>
          <a:lstStyle/>
          <a:p>
            <a:pPr algn="ctr" eaLnBrk="1" fontAlgn="auto" latinLnBrk="0" hangingPunct="1">
              <a:lnSpc>
                <a:spcPct val="100000"/>
              </a:lnSpc>
              <a:spcAft>
                <a:spcPts val="0"/>
              </a:spcAft>
              <a:defRPr/>
            </a:pPr>
            <a:r>
              <a:rPr lang="zh-CN" altLang="en-US" sz="800" b="1" dirty="0" smtClean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消息管理</a:t>
            </a:r>
            <a:endParaRPr lang="zh-CN" altLang="en-US" sz="800" b="1" dirty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93" name="타원 84"/>
          <p:cNvSpPr/>
          <p:nvPr/>
        </p:nvSpPr>
        <p:spPr>
          <a:xfrm>
            <a:off x="6376666" y="4500570"/>
            <a:ext cx="643575" cy="57604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4" name="文本框 2"/>
          <p:cNvSpPr txBox="1"/>
          <p:nvPr/>
        </p:nvSpPr>
        <p:spPr>
          <a:xfrm>
            <a:off x="6167438" y="4715731"/>
            <a:ext cx="1138555" cy="218008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1">
            <a:spAutoFit/>
          </a:bodyPr>
          <a:lstStyle/>
          <a:p>
            <a:pPr algn="ctr" eaLnBrk="1" fontAlgn="auto" latinLnBrk="0" hangingPunct="1">
              <a:lnSpc>
                <a:spcPct val="100000"/>
              </a:lnSpc>
              <a:spcAft>
                <a:spcPts val="0"/>
              </a:spcAft>
              <a:defRPr/>
            </a:pPr>
            <a:r>
              <a:rPr lang="zh-CN" altLang="en-US" sz="800" b="1" dirty="0" smtClean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数据采集</a:t>
            </a:r>
            <a:endParaRPr lang="zh-CN" altLang="en-US" sz="800" b="1" dirty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95" name="타원 84"/>
          <p:cNvSpPr/>
          <p:nvPr/>
        </p:nvSpPr>
        <p:spPr>
          <a:xfrm>
            <a:off x="8167069" y="3643314"/>
            <a:ext cx="643575" cy="57604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6" name="文本框 2"/>
          <p:cNvSpPr txBox="1"/>
          <p:nvPr/>
        </p:nvSpPr>
        <p:spPr>
          <a:xfrm>
            <a:off x="7957841" y="3853934"/>
            <a:ext cx="1138555" cy="218008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1">
            <a:spAutoFit/>
          </a:bodyPr>
          <a:lstStyle/>
          <a:p>
            <a:pPr algn="ctr" eaLnBrk="1" fontAlgn="auto" latinLnBrk="0" hangingPunct="1">
              <a:lnSpc>
                <a:spcPct val="100000"/>
              </a:lnSpc>
              <a:spcAft>
                <a:spcPts val="0"/>
              </a:spcAft>
              <a:defRPr/>
            </a:pPr>
            <a:r>
              <a:rPr lang="zh-CN" altLang="en-US" sz="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数据分析</a:t>
            </a:r>
            <a:endParaRPr lang="en-US" altLang="zh-CN" sz="800" b="1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97" name="타원 84"/>
          <p:cNvSpPr/>
          <p:nvPr/>
        </p:nvSpPr>
        <p:spPr>
          <a:xfrm>
            <a:off x="7733988" y="4567467"/>
            <a:ext cx="643575" cy="57604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8" name="文本框 2"/>
          <p:cNvSpPr txBox="1"/>
          <p:nvPr/>
        </p:nvSpPr>
        <p:spPr>
          <a:xfrm>
            <a:off x="7524760" y="4782628"/>
            <a:ext cx="1138555" cy="218008"/>
          </a:xfrm>
          <a:prstGeom prst="rect">
            <a:avLst/>
          </a:prstGeom>
          <a:noFill/>
        </p:spPr>
        <p:txBody>
          <a:bodyPr wrap="square" lIns="90170" tIns="46990" rIns="90170" bIns="46990" rtlCol="0" anchor="ctr" anchorCtr="1">
            <a:spAutoFit/>
          </a:bodyPr>
          <a:lstStyle/>
          <a:p>
            <a:pPr algn="ctr" eaLnBrk="1" fontAlgn="auto" latinLnBrk="0" hangingPunct="1">
              <a:lnSpc>
                <a:spcPct val="100000"/>
              </a:lnSpc>
              <a:spcAft>
                <a:spcPts val="0"/>
              </a:spcAft>
              <a:defRPr/>
            </a:pPr>
            <a:r>
              <a:rPr lang="zh-CN" altLang="en-US" sz="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并发策略</a:t>
            </a:r>
            <a:endParaRPr lang="zh-CN" altLang="en-US" sz="800" b="1" dirty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095514" y="2143116"/>
            <a:ext cx="1000618" cy="276999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线路优化</a:t>
            </a:r>
            <a:endParaRPr lang="zh-CN" altLang="en-US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7667636" y="2143116"/>
            <a:ext cx="1000618" cy="276999"/>
          </a:xfrm>
          <a:prstGeom prst="rect">
            <a:avLst/>
          </a:prstGeom>
          <a:solidFill>
            <a:srgbClr val="C00000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发票管理 </a:t>
            </a:r>
            <a:endParaRPr lang="zh-CN" altLang="en-US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4951873" y="2937687"/>
            <a:ext cx="1000618" cy="276999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CRM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管理  </a:t>
            </a:r>
            <a:endParaRPr lang="zh-CN" altLang="en-US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8810644" y="2937687"/>
            <a:ext cx="1000618" cy="2769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客户关系</a:t>
            </a:r>
            <a:endParaRPr lang="zh-CN" altLang="en-US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4524364" y="3794943"/>
            <a:ext cx="1000618" cy="27699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采购管理</a:t>
            </a:r>
            <a:endParaRPr lang="zh-CN" altLang="en-US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9238786" y="3794943"/>
            <a:ext cx="1000618" cy="276999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代理管理</a:t>
            </a:r>
            <a:endParaRPr lang="zh-CN" altLang="en-US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4952506" y="4643446"/>
            <a:ext cx="1000618" cy="276999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结算管理</a:t>
            </a:r>
            <a:endParaRPr lang="zh-CN" altLang="en-US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6166952" y="5357826"/>
            <a:ext cx="1000618" cy="276999"/>
          </a:xfrm>
          <a:prstGeom prst="rect">
            <a:avLst/>
          </a:prstGeom>
          <a:solidFill>
            <a:srgbClr val="002060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预约调度</a:t>
            </a:r>
            <a:endParaRPr lang="zh-CN" altLang="en-US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7667636" y="5357826"/>
            <a:ext cx="1000618" cy="276999"/>
          </a:xfrm>
          <a:prstGeom prst="rect">
            <a:avLst/>
          </a:prstGeom>
          <a:solidFill>
            <a:srgbClr val="7030A0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用户画像  </a:t>
            </a:r>
            <a:endParaRPr lang="zh-CN" altLang="en-US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8953034" y="4652199"/>
            <a:ext cx="1000618" cy="276999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第三方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endParaRPr lang="zh-CN" altLang="en-US" sz="12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5" name="上下箭头 124"/>
          <p:cNvSpPr/>
          <p:nvPr/>
        </p:nvSpPr>
        <p:spPr>
          <a:xfrm>
            <a:off x="5524982" y="2285992"/>
            <a:ext cx="218281" cy="500066"/>
          </a:xfrm>
          <a:prstGeom prst="upDownArrow">
            <a:avLst/>
          </a:prstGeom>
          <a:solidFill>
            <a:srgbClr val="EA8010"/>
          </a:solidFill>
          <a:scene3d>
            <a:camera prst="orthographicFront">
              <a:rot lat="0" lon="0" rev="186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上下箭头 125"/>
          <p:cNvSpPr/>
          <p:nvPr/>
        </p:nvSpPr>
        <p:spPr>
          <a:xfrm>
            <a:off x="4952506" y="3357562"/>
            <a:ext cx="218281" cy="383731"/>
          </a:xfrm>
          <a:prstGeom prst="upDownArrow">
            <a:avLst/>
          </a:prstGeom>
          <a:solidFill>
            <a:srgbClr val="EA8010"/>
          </a:solidFill>
          <a:scene3d>
            <a:camera prst="orthographicFront">
              <a:rot lat="0" lon="0" rev="19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上下箭头 130"/>
          <p:cNvSpPr/>
          <p:nvPr/>
        </p:nvSpPr>
        <p:spPr>
          <a:xfrm>
            <a:off x="5415841" y="5087988"/>
            <a:ext cx="218281" cy="500066"/>
          </a:xfrm>
          <a:prstGeom prst="upDownArrow">
            <a:avLst/>
          </a:prstGeom>
          <a:solidFill>
            <a:srgbClr val="EA8010"/>
          </a:solidFill>
          <a:scene3d>
            <a:camera prst="orthographicFront">
              <a:rot lat="0" lon="0" rev="33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上下箭头 131"/>
          <p:cNvSpPr/>
          <p:nvPr/>
        </p:nvSpPr>
        <p:spPr>
          <a:xfrm>
            <a:off x="4952992" y="4214818"/>
            <a:ext cx="218281" cy="392805"/>
          </a:xfrm>
          <a:prstGeom prst="upDownArrow">
            <a:avLst/>
          </a:prstGeom>
          <a:solidFill>
            <a:srgbClr val="EA8010"/>
          </a:solidFill>
          <a:scene3d>
            <a:camera prst="orthographicFront">
              <a:rot lat="0" lon="0" rev="18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上下箭头 133"/>
          <p:cNvSpPr/>
          <p:nvPr/>
        </p:nvSpPr>
        <p:spPr>
          <a:xfrm>
            <a:off x="7272743" y="2093914"/>
            <a:ext cx="218281" cy="384156"/>
          </a:xfrm>
          <a:prstGeom prst="upDownArrow">
            <a:avLst/>
          </a:prstGeom>
          <a:solidFill>
            <a:srgbClr val="EA8010"/>
          </a:solidFill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上下箭头 135"/>
          <p:cNvSpPr/>
          <p:nvPr/>
        </p:nvSpPr>
        <p:spPr>
          <a:xfrm>
            <a:off x="7316002" y="5330860"/>
            <a:ext cx="218281" cy="384156"/>
          </a:xfrm>
          <a:prstGeom prst="upDownArrow">
            <a:avLst/>
          </a:prstGeom>
          <a:solidFill>
            <a:srgbClr val="EA8010"/>
          </a:solidFill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上下箭头 136"/>
          <p:cNvSpPr/>
          <p:nvPr/>
        </p:nvSpPr>
        <p:spPr>
          <a:xfrm>
            <a:off x="9129645" y="5158411"/>
            <a:ext cx="218281" cy="500066"/>
          </a:xfrm>
          <a:prstGeom prst="upDownArrow">
            <a:avLst/>
          </a:prstGeom>
          <a:solidFill>
            <a:srgbClr val="EA8010"/>
          </a:solidFill>
          <a:scene3d>
            <a:camera prst="orthographicFront">
              <a:rot lat="0" lon="0" rev="186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8" name="上下箭头 137"/>
          <p:cNvSpPr/>
          <p:nvPr/>
        </p:nvSpPr>
        <p:spPr>
          <a:xfrm>
            <a:off x="9525024" y="4219359"/>
            <a:ext cx="218281" cy="383731"/>
          </a:xfrm>
          <a:prstGeom prst="upDownArrow">
            <a:avLst/>
          </a:prstGeom>
          <a:solidFill>
            <a:srgbClr val="EA8010"/>
          </a:solidFill>
          <a:scene3d>
            <a:camera prst="orthographicFront">
              <a:rot lat="0" lon="0" rev="19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9" name="上下箭头 138"/>
          <p:cNvSpPr/>
          <p:nvPr/>
        </p:nvSpPr>
        <p:spPr>
          <a:xfrm>
            <a:off x="9596462" y="3321947"/>
            <a:ext cx="218281" cy="392805"/>
          </a:xfrm>
          <a:prstGeom prst="upDownArrow">
            <a:avLst/>
          </a:prstGeom>
          <a:solidFill>
            <a:srgbClr val="EA8010"/>
          </a:solidFill>
          <a:scene3d>
            <a:camera prst="orthographicFront">
              <a:rot lat="0" lon="0" rev="18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上下箭头 139"/>
          <p:cNvSpPr/>
          <p:nvPr/>
        </p:nvSpPr>
        <p:spPr>
          <a:xfrm>
            <a:off x="9096396" y="2285992"/>
            <a:ext cx="218281" cy="500066"/>
          </a:xfrm>
          <a:prstGeom prst="upDownArrow">
            <a:avLst/>
          </a:prstGeom>
          <a:solidFill>
            <a:srgbClr val="EA8010"/>
          </a:solidFill>
          <a:scene3d>
            <a:camera prst="orthographicFront">
              <a:rot lat="0" lon="0" rev="33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左右箭头 140"/>
          <p:cNvSpPr/>
          <p:nvPr/>
        </p:nvSpPr>
        <p:spPr>
          <a:xfrm>
            <a:off x="7596198" y="3429000"/>
            <a:ext cx="290205" cy="108000"/>
          </a:xfrm>
          <a:prstGeom prst="leftRightArrow">
            <a:avLst/>
          </a:prstGeom>
          <a:solidFill>
            <a:srgbClr val="92D050"/>
          </a:solidFill>
          <a:ln w="12700">
            <a:solidFill>
              <a:schemeClr val="tx1"/>
            </a:solidFill>
          </a:ln>
          <a:scene3d>
            <a:camera prst="orthographicFront">
              <a:rot lat="0" lon="0" rev="3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左右箭头 142"/>
          <p:cNvSpPr/>
          <p:nvPr/>
        </p:nvSpPr>
        <p:spPr>
          <a:xfrm>
            <a:off x="6596066" y="3892504"/>
            <a:ext cx="281152" cy="108000"/>
          </a:xfrm>
          <a:prstGeom prst="left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左右箭头 143"/>
          <p:cNvSpPr/>
          <p:nvPr/>
        </p:nvSpPr>
        <p:spPr>
          <a:xfrm>
            <a:off x="6877365" y="4392570"/>
            <a:ext cx="290205" cy="108000"/>
          </a:xfrm>
          <a:prstGeom prst="leftRightArrow">
            <a:avLst/>
          </a:prstGeom>
          <a:solidFill>
            <a:srgbClr val="92D050"/>
          </a:solidFill>
          <a:ln w="12700">
            <a:solidFill>
              <a:schemeClr val="tx1"/>
            </a:solidFill>
          </a:ln>
          <a:scene3d>
            <a:camera prst="orthographicFront">
              <a:rot lat="0" lon="0" rev="3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5" name="左右箭头 144"/>
          <p:cNvSpPr/>
          <p:nvPr/>
        </p:nvSpPr>
        <p:spPr>
          <a:xfrm>
            <a:off x="7815112" y="3892504"/>
            <a:ext cx="281152" cy="108000"/>
          </a:xfrm>
          <a:prstGeom prst="left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左右箭头 145"/>
          <p:cNvSpPr/>
          <p:nvPr/>
        </p:nvSpPr>
        <p:spPr>
          <a:xfrm>
            <a:off x="7596198" y="4357694"/>
            <a:ext cx="281152" cy="108000"/>
          </a:xfrm>
          <a:prstGeom prst="leftRightArrow">
            <a:avLst/>
          </a:prstGeom>
          <a:solidFill>
            <a:srgbClr val="92D050"/>
          </a:solidFill>
          <a:ln>
            <a:solidFill>
              <a:schemeClr val="tx1"/>
            </a:solidFill>
          </a:ln>
          <a:scene3d>
            <a:camera prst="orthographicFront">
              <a:rot lat="0" lon="0" rev="189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左右箭头 146"/>
          <p:cNvSpPr/>
          <p:nvPr/>
        </p:nvSpPr>
        <p:spPr>
          <a:xfrm>
            <a:off x="6810380" y="3387701"/>
            <a:ext cx="281152" cy="108000"/>
          </a:xfrm>
          <a:prstGeom prst="leftRightArrow">
            <a:avLst/>
          </a:prstGeom>
          <a:solidFill>
            <a:srgbClr val="92D050"/>
          </a:solidFill>
          <a:ln>
            <a:solidFill>
              <a:schemeClr val="tx1"/>
            </a:solidFill>
          </a:ln>
          <a:scene3d>
            <a:camera prst="orthographicFront">
              <a:rot lat="0" lon="0" rev="189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9" name="直接连接符 148"/>
          <p:cNvCxnSpPr>
            <a:endCxn id="73" idx="2"/>
          </p:cNvCxnSpPr>
          <p:nvPr/>
        </p:nvCxnSpPr>
        <p:spPr>
          <a:xfrm>
            <a:off x="6963265" y="3065099"/>
            <a:ext cx="699285" cy="8982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接连接符 153"/>
          <p:cNvCxnSpPr>
            <a:endCxn id="97" idx="2"/>
          </p:cNvCxnSpPr>
          <p:nvPr/>
        </p:nvCxnSpPr>
        <p:spPr>
          <a:xfrm>
            <a:off x="7039789" y="4848778"/>
            <a:ext cx="694199" cy="6712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直接连接符 158"/>
          <p:cNvCxnSpPr>
            <a:stCxn id="97" idx="7"/>
          </p:cNvCxnSpPr>
          <p:nvPr/>
        </p:nvCxnSpPr>
        <p:spPr>
          <a:xfrm rot="5400000" flipH="1" flipV="1">
            <a:off x="8152150" y="4350523"/>
            <a:ext cx="432468" cy="1701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stCxn id="73" idx="5"/>
          </p:cNvCxnSpPr>
          <p:nvPr/>
        </p:nvCxnSpPr>
        <p:spPr>
          <a:xfrm rot="16200000" flipH="1">
            <a:off x="8149880" y="3339738"/>
            <a:ext cx="365571" cy="2415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77" idx="0"/>
          </p:cNvCxnSpPr>
          <p:nvPr/>
        </p:nvCxnSpPr>
        <p:spPr>
          <a:xfrm rot="5400000">
            <a:off x="6151697" y="3319908"/>
            <a:ext cx="370097" cy="2767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77" idx="4"/>
            <a:endCxn id="93" idx="1"/>
          </p:cNvCxnSpPr>
          <p:nvPr/>
        </p:nvCxnSpPr>
        <p:spPr>
          <a:xfrm rot="16200000" flipH="1">
            <a:off x="6151866" y="4265880"/>
            <a:ext cx="365571" cy="2725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圆角右箭头 166"/>
          <p:cNvSpPr/>
          <p:nvPr/>
        </p:nvSpPr>
        <p:spPr>
          <a:xfrm>
            <a:off x="3557907" y="1633991"/>
            <a:ext cx="642942" cy="2585367"/>
          </a:xfrm>
          <a:prstGeom prst="bentArrow">
            <a:avLst/>
          </a:prstGeom>
          <a:solidFill>
            <a:srgbClr val="EA801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8" name="圆角右箭头 167"/>
          <p:cNvSpPr/>
          <p:nvPr/>
        </p:nvSpPr>
        <p:spPr>
          <a:xfrm>
            <a:off x="11025222" y="3772591"/>
            <a:ext cx="642942" cy="2585367"/>
          </a:xfrm>
          <a:prstGeom prst="bentArrow">
            <a:avLst/>
          </a:prstGeom>
          <a:solidFill>
            <a:srgbClr val="EA8010"/>
          </a:solidFill>
          <a:scene3d>
            <a:camera prst="orthographicFront">
              <a:rot lat="0" lon="0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3739203" y="2143116"/>
            <a:ext cx="461665" cy="150019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控制上游供给</a:t>
            </a:r>
            <a:endParaRPr lang="zh-CN" altLang="en-US" b="1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1" name="TextBox 170"/>
          <p:cNvSpPr txBox="1"/>
          <p:nvPr/>
        </p:nvSpPr>
        <p:spPr>
          <a:xfrm>
            <a:off x="10953816" y="4386265"/>
            <a:ext cx="461665" cy="150019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b="1" dirty="0" smtClean="0">
                <a:latin typeface="微软雅黑" pitchFamily="34" charset="-122"/>
                <a:ea typeface="微软雅黑" pitchFamily="34" charset="-122"/>
              </a:rPr>
              <a:t>控制用油终端</a:t>
            </a:r>
            <a:endParaRPr lang="zh-CN" altLang="en-US" b="1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/>
          <p:cNvSpPr/>
          <p:nvPr/>
        </p:nvSpPr>
        <p:spPr>
          <a:xfrm>
            <a:off x="574675" y="1857364"/>
            <a:ext cx="5812155" cy="478634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10" name="Rectangle 11"/>
          <p:cNvSpPr/>
          <p:nvPr/>
        </p:nvSpPr>
        <p:spPr>
          <a:xfrm>
            <a:off x="1452530" y="1447867"/>
            <a:ext cx="4079875" cy="564515"/>
          </a:xfrm>
          <a:prstGeom prst="rect">
            <a:avLst/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1623060" y="1571612"/>
            <a:ext cx="35242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成本核算方式</a:t>
            </a:r>
            <a:endParaRPr lang="ko-KR" altLang="en-US" b="1" dirty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18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19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6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公司及模式介绍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6.1</a:t>
            </a:r>
            <a:r>
              <a:rPr lang="en-US" altLang="ko-KR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 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总</a:t>
            </a:r>
            <a:r>
              <a:rPr lang="zh-CN" altLang="ko-KR" sz="1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公司概况</a:t>
            </a:r>
          </a:p>
        </p:txBody>
      </p:sp>
      <p:grpSp>
        <p:nvGrpSpPr>
          <p:cNvPr id="3" name="组合 38"/>
          <p:cNvGrpSpPr/>
          <p:nvPr/>
        </p:nvGrpSpPr>
        <p:grpSpPr>
          <a:xfrm>
            <a:off x="6823710" y="1503557"/>
            <a:ext cx="4577080" cy="3689350"/>
            <a:chOff x="10746" y="3679"/>
            <a:chExt cx="7208" cy="6180"/>
          </a:xfrm>
        </p:grpSpPr>
        <p:grpSp>
          <p:nvGrpSpPr>
            <p:cNvPr id="4" name="Group 38"/>
            <p:cNvGrpSpPr/>
            <p:nvPr/>
          </p:nvGrpSpPr>
          <p:grpSpPr bwMode="auto">
            <a:xfrm>
              <a:off x="10746" y="3679"/>
              <a:ext cx="7205" cy="6180"/>
              <a:chOff x="1319660" y="2190750"/>
              <a:chExt cx="4574109" cy="3924300"/>
            </a:xfrm>
          </p:grpSpPr>
          <p:sp>
            <p:nvSpPr>
              <p:cNvPr id="30" name="Rectangle 7"/>
              <p:cNvSpPr/>
              <p:nvPr/>
            </p:nvSpPr>
            <p:spPr>
              <a:xfrm>
                <a:off x="1319660" y="2393950"/>
                <a:ext cx="4574109" cy="37211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  <p:grpSp>
            <p:nvGrpSpPr>
              <p:cNvPr id="5" name="Group 36"/>
              <p:cNvGrpSpPr/>
              <p:nvPr/>
            </p:nvGrpSpPr>
            <p:grpSpPr bwMode="auto">
              <a:xfrm>
                <a:off x="1567252" y="2190750"/>
                <a:ext cx="4078924" cy="419100"/>
                <a:chOff x="1567252" y="2190750"/>
                <a:chExt cx="4078924" cy="419100"/>
              </a:xfrm>
            </p:grpSpPr>
            <p:sp>
              <p:nvSpPr>
                <p:cNvPr id="31" name="Rectangle 6"/>
                <p:cNvSpPr/>
                <p:nvPr/>
              </p:nvSpPr>
              <p:spPr>
                <a:xfrm>
                  <a:off x="1567252" y="2190750"/>
                  <a:ext cx="4078924" cy="419100"/>
                </a:xfrm>
                <a:prstGeom prst="rect">
                  <a:avLst/>
                </a:prstGeom>
                <a:solidFill>
                  <a:srgbClr val="4154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 latinLnBrk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ko-KR" altLang="en-US"/>
                </a:p>
              </p:txBody>
            </p:sp>
            <p:grpSp>
              <p:nvGrpSpPr>
                <p:cNvPr id="6" name="Group 31"/>
                <p:cNvGrpSpPr/>
                <p:nvPr/>
              </p:nvGrpSpPr>
              <p:grpSpPr bwMode="auto">
                <a:xfrm>
                  <a:off x="1702158" y="2338388"/>
                  <a:ext cx="3809113" cy="154668"/>
                  <a:chOff x="1705419" y="2338388"/>
                  <a:chExt cx="3809113" cy="154668"/>
                </a:xfrm>
              </p:grpSpPr>
              <p:sp>
                <p:nvSpPr>
                  <p:cNvPr id="32" name="Oval 29"/>
                  <p:cNvSpPr/>
                  <p:nvPr/>
                </p:nvSpPr>
                <p:spPr>
                  <a:xfrm>
                    <a:off x="1705419" y="2338388"/>
                    <a:ext cx="104751" cy="10477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 latinLnBrk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ko-KR" altLang="en-US"/>
                  </a:p>
                </p:txBody>
              </p:sp>
              <p:sp>
                <p:nvSpPr>
                  <p:cNvPr id="33" name="Oval 30"/>
                  <p:cNvSpPr/>
                  <p:nvPr/>
                </p:nvSpPr>
                <p:spPr>
                  <a:xfrm>
                    <a:off x="5409781" y="2388281"/>
                    <a:ext cx="104751" cy="10477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 latinLnBrk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ko-KR" altLang="en-US"/>
                  </a:p>
                </p:txBody>
              </p:sp>
            </p:grpSp>
          </p:grpSp>
        </p:grpSp>
        <p:graphicFrame>
          <p:nvGraphicFramePr>
            <p:cNvPr id="2" name="图表 1"/>
            <p:cNvGraphicFramePr/>
            <p:nvPr/>
          </p:nvGraphicFramePr>
          <p:xfrm>
            <a:off x="10948" y="4511"/>
            <a:ext cx="7006" cy="497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6" name="文本框 35"/>
            <p:cNvSpPr txBox="1"/>
            <p:nvPr/>
          </p:nvSpPr>
          <p:spPr>
            <a:xfrm>
              <a:off x="11573" y="3784"/>
              <a:ext cx="5550" cy="5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ko-KR" sz="1600" b="1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营收与利润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738150" y="2119962"/>
            <a:ext cx="4929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中心成本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中心成本包括研发成本、线上运营成本及品牌建设等。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4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135585228"/>
              </p:ext>
            </p:extLst>
          </p:nvPr>
        </p:nvGraphicFramePr>
        <p:xfrm>
          <a:off x="738150" y="2539365"/>
          <a:ext cx="4929222" cy="1257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8"/>
                <a:gridCol w="928694"/>
                <a:gridCol w="928694"/>
                <a:gridCol w="928694"/>
                <a:gridCol w="1000132"/>
              </a:tblGrid>
              <a:tr h="356695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销售额（月）</a:t>
                      </a:r>
                      <a:r>
                        <a:rPr lang="en-US" altLang="zh-CN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/</a:t>
                      </a:r>
                    </a:p>
                    <a:p>
                      <a:pPr algn="ctr" latinLnBrk="1"/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成本支出</a:t>
                      </a:r>
                      <a:endParaRPr lang="zh-CN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研发成本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线上运营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品牌建设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其他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</a:tr>
              <a:tr h="2462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1000w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以下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8%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0.1%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2%</a:t>
                      </a:r>
                      <a:endParaRPr lang="en-US" altLang="zh-CN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14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1000w-1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6%-8%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1 %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1.5%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847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-10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2%-3%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endParaRPr lang="en-US" altLang="zh-CN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26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亿以上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1.5%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0.1%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738150" y="3796641"/>
            <a:ext cx="53578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市场成本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包括</a:t>
            </a:r>
            <a:r>
              <a:rPr lang="en-US" altLang="zh-CN" sz="1000" dirty="0" err="1" smtClean="0">
                <a:latin typeface="微软雅黑" pitchFamily="34" charset="-122"/>
                <a:ea typeface="微软雅黑" pitchFamily="34" charset="-122"/>
              </a:rPr>
              <a:t>bd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成本、市场费用、代理成本、折旧保险自用油等、劳务费用（司机、押运员等费用）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代理成本：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3% - 5%</a:t>
            </a:r>
          </a:p>
          <a:p>
            <a:pPr marL="342900" indent="-342900"/>
            <a:r>
              <a:rPr lang="en-US" altLang="zh-CN" sz="1000" dirty="0" err="1" smtClean="0">
                <a:latin typeface="微软雅黑" pitchFamily="34" charset="-122"/>
                <a:ea typeface="微软雅黑" pitchFamily="34" charset="-122"/>
              </a:rPr>
              <a:t>bd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成本：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1.5% - 2%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（和代理成本不重合）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市场费用：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0.5%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以下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折旧保险自用油等：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以下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劳务费用：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2% - 2.5%</a:t>
            </a:r>
          </a:p>
          <a:p>
            <a:pPr marL="342900" indent="-342900"/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资产核算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车辆购置费：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30w-40w</a:t>
            </a:r>
          </a:p>
        </p:txBody>
      </p:sp>
      <p:sp>
        <p:nvSpPr>
          <p:cNvPr id="27" name="Rectangle 1"/>
          <p:cNvSpPr/>
          <p:nvPr/>
        </p:nvSpPr>
        <p:spPr>
          <a:xfrm>
            <a:off x="738150" y="5500702"/>
            <a:ext cx="5357850" cy="36000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28" name="TextBox 27"/>
          <p:cNvSpPr txBox="1"/>
          <p:nvPr/>
        </p:nvSpPr>
        <p:spPr>
          <a:xfrm>
            <a:off x="738150" y="5650072"/>
            <a:ext cx="56486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 dirty="0" smtClean="0">
                <a:latin typeface="微软雅黑" pitchFamily="34" charset="-122"/>
                <a:ea typeface="微软雅黑" pitchFamily="34" charset="-122"/>
              </a:rPr>
              <a:t>和加油站对比：（一个加油车的运营成本为一个加油站的十分之一）</a:t>
            </a:r>
            <a:endParaRPr lang="en-US" altLang="zh-CN" sz="8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以一个二线城市普通的有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台加油机的加油站为例，租赁成本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20w/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月，人员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10w/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月，设备折、保养等费用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6w/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月，照明、消防等设施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月，关系维护等费用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，月成本在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40w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左右。</a:t>
            </a:r>
            <a:endParaRPr lang="en-US" altLang="zh-CN" sz="8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一个油罐车投入费用为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30w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10-12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年），平均每月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2500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元，保险、自用油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4000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月，人员工资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2-3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个人），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月。</a:t>
            </a:r>
            <a:endParaRPr lang="zh-CN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667504" y="5500702"/>
            <a:ext cx="5045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未来预测：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2018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月，服务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600+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物流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车队客户，收入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1200w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，毛利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110w</a:t>
            </a:r>
          </a:p>
          <a:p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2018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12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月，注册用户数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50000+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，月收入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3000w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，毛利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300w</a:t>
            </a:r>
            <a:endParaRPr lang="zh-CN" altLang="en-US" sz="12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 advTm="4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1719</TotalTime>
  <Words>1980</Words>
  <Application>Microsoft Office PowerPoint</Application>
  <PresentationFormat>自定义</PresentationFormat>
  <Paragraphs>239</Paragraphs>
  <Slides>12</Slides>
  <Notes>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Bobbie</dc:creator>
  <cp:lastModifiedBy>ll</cp:lastModifiedBy>
  <cp:revision>880</cp:revision>
  <dcterms:created xsi:type="dcterms:W3CDTF">2015-12-02T02:04:00Z</dcterms:created>
  <dcterms:modified xsi:type="dcterms:W3CDTF">2017-12-14T14:03:46Z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